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55"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81" r:id="rId15"/>
    <p:sldId id="278" r:id="rId16"/>
    <p:sldId id="269" r:id="rId17"/>
    <p:sldId id="270" r:id="rId18"/>
    <p:sldId id="271" r:id="rId19"/>
    <p:sldId id="272" r:id="rId20"/>
    <p:sldId id="282" r:id="rId21"/>
    <p:sldId id="273" r:id="rId22"/>
    <p:sldId id="274" r:id="rId23"/>
    <p:sldId id="275" r:id="rId24"/>
    <p:sldId id="276" r:id="rId25"/>
    <p:sldId id="277" r:id="rId26"/>
    <p:sldId id="279" r:id="rId27"/>
    <p:sldId id="28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56"/>
    <p:restoredTop sz="95878"/>
  </p:normalViewPr>
  <p:slideViewPr>
    <p:cSldViewPr snapToGrid="0" snapToObjects="1">
      <p:cViewPr varScale="1">
        <p:scale>
          <a:sx n="115" d="100"/>
          <a:sy n="115" d="100"/>
        </p:scale>
        <p:origin x="23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5/1/22</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858934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5/1/22</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199483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5/1/22</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634720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5/1/22</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652400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5/1/22</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565074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5/1/22</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711982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5/1/22</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111495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5/1/22</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4204428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5/1/22</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971844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5/1/22</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531784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5/1/22</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035608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5/1/22</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3958544681"/>
      </p:ext>
    </p:extLst>
  </p:cSld>
  <p:clrMap bg1="dk1" tx1="lt1" bg2="dk2" tx2="lt2" accent1="accent1" accent2="accent2" accent3="accent3" accent4="accent4" accent5="accent5" accent6="accent6" hlink="hlink" folHlink="folHlink"/>
  <p:sldLayoutIdLst>
    <p:sldLayoutId id="2147484044" r:id="rId1"/>
    <p:sldLayoutId id="2147484045" r:id="rId2"/>
    <p:sldLayoutId id="2147484046" r:id="rId3"/>
    <p:sldLayoutId id="2147484047" r:id="rId4"/>
    <p:sldLayoutId id="2147484048" r:id="rId5"/>
    <p:sldLayoutId id="2147484054" r:id="rId6"/>
    <p:sldLayoutId id="2147484049" r:id="rId7"/>
    <p:sldLayoutId id="2147484050" r:id="rId8"/>
    <p:sldLayoutId id="2147484051" r:id="rId9"/>
    <p:sldLayoutId id="2147484053" r:id="rId10"/>
    <p:sldLayoutId id="214748405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6280E567-205B-684D-8AD3-BDA5EF2ABB12}"/>
              </a:ext>
            </a:extLst>
          </p:cNvPr>
          <p:cNvSpPr>
            <a:spLocks noGrp="1"/>
          </p:cNvSpPr>
          <p:nvPr>
            <p:ph type="ctrTitle"/>
          </p:nvPr>
        </p:nvSpPr>
        <p:spPr>
          <a:xfrm>
            <a:off x="6858000" y="1524000"/>
            <a:ext cx="4572000" cy="2286000"/>
          </a:xfrm>
        </p:spPr>
        <p:txBody>
          <a:bodyPr>
            <a:normAutofit/>
          </a:bodyPr>
          <a:lstStyle/>
          <a:p>
            <a:pPr algn="l"/>
            <a:r>
              <a:rPr lang="en-US" sz="4400"/>
              <a:t>Relief Management System</a:t>
            </a:r>
            <a:endParaRPr lang="en-US" sz="4400" dirty="0"/>
          </a:p>
        </p:txBody>
      </p:sp>
      <p:sp>
        <p:nvSpPr>
          <p:cNvPr id="3" name="Subtitle 2">
            <a:extLst>
              <a:ext uri="{FF2B5EF4-FFF2-40B4-BE49-F238E27FC236}">
                <a16:creationId xmlns:a16="http://schemas.microsoft.com/office/drawing/2014/main" id="{73EB34CE-2EF2-2645-BEA2-5CCB42718923}"/>
              </a:ext>
            </a:extLst>
          </p:cNvPr>
          <p:cNvSpPr>
            <a:spLocks noGrp="1"/>
          </p:cNvSpPr>
          <p:nvPr>
            <p:ph type="subTitle" idx="1"/>
          </p:nvPr>
        </p:nvSpPr>
        <p:spPr>
          <a:xfrm>
            <a:off x="6858000" y="4571999"/>
            <a:ext cx="4572000" cy="1524000"/>
          </a:xfrm>
        </p:spPr>
        <p:txBody>
          <a:bodyPr>
            <a:normAutofit fontScale="62500" lnSpcReduction="20000"/>
          </a:bodyPr>
          <a:lstStyle/>
          <a:p>
            <a:pPr algn="l"/>
            <a:r>
              <a:rPr lang="en-US" sz="2600" spc="50" dirty="0"/>
              <a:t>Presented By</a:t>
            </a:r>
          </a:p>
          <a:p>
            <a:pPr algn="l"/>
            <a:r>
              <a:rPr lang="en-US" sz="2600" spc="50" dirty="0"/>
              <a:t>Bhatt, Meghanshu  - 002961585</a:t>
            </a:r>
          </a:p>
          <a:p>
            <a:pPr algn="l"/>
            <a:r>
              <a:rPr lang="en-US" sz="2600" spc="50" dirty="0"/>
              <a:t>Khanna</a:t>
            </a:r>
            <a:r>
              <a:rPr lang="en-US" sz="2600" spc="50"/>
              <a:t>, Raghav - 001088094</a:t>
            </a:r>
            <a:endParaRPr lang="en-US" sz="2600" spc="50" dirty="0"/>
          </a:p>
          <a:p>
            <a:pPr algn="l"/>
            <a:r>
              <a:rPr lang="en-US" sz="2600" spc="50" dirty="0"/>
              <a:t>Tiwari, Arjun </a:t>
            </a:r>
            <a:r>
              <a:rPr lang="en-US" sz="2600" spc="50" dirty="0" err="1"/>
              <a:t>Nandkishor</a:t>
            </a:r>
            <a:r>
              <a:rPr lang="en-US" sz="2600" spc="50" dirty="0"/>
              <a:t>  - 002176236</a:t>
            </a:r>
          </a:p>
          <a:p>
            <a:pPr algn="l"/>
            <a:endParaRPr lang="en-US" dirty="0"/>
          </a:p>
        </p:txBody>
      </p:sp>
      <p:pic>
        <p:nvPicPr>
          <p:cNvPr id="4" name="Picture 3">
            <a:extLst>
              <a:ext uri="{FF2B5EF4-FFF2-40B4-BE49-F238E27FC236}">
                <a16:creationId xmlns:a16="http://schemas.microsoft.com/office/drawing/2014/main" id="{05ABC155-AA6E-029E-13CB-191A6F1E8F0C}"/>
              </a:ext>
            </a:extLst>
          </p:cNvPr>
          <p:cNvPicPr>
            <a:picLocks noChangeAspect="1"/>
          </p:cNvPicPr>
          <p:nvPr/>
        </p:nvPicPr>
        <p:blipFill rotWithShape="1">
          <a:blip r:embed="rId2"/>
          <a:srcRect l="3697" r="31164" b="-2"/>
          <a:stretch/>
        </p:blipFill>
        <p:spPr>
          <a:xfrm>
            <a:off x="-8" y="762006"/>
            <a:ext cx="5948805" cy="6095979"/>
          </a:xfrm>
          <a:custGeom>
            <a:avLst/>
            <a:gdLst/>
            <a:ahLst/>
            <a:cxnLst/>
            <a:rect l="l" t="t" r="r" b="b"/>
            <a:pathLst>
              <a:path w="5948805" h="6095979">
                <a:moveTo>
                  <a:pt x="1573832" y="765"/>
                </a:moveTo>
                <a:cubicBezTo>
                  <a:pt x="1940190" y="-10734"/>
                  <a:pt x="2329345" y="109280"/>
                  <a:pt x="2734663" y="238687"/>
                </a:cubicBezTo>
                <a:cubicBezTo>
                  <a:pt x="4118244" y="680647"/>
                  <a:pt x="5296697" y="1302752"/>
                  <a:pt x="5668316" y="3639516"/>
                </a:cubicBezTo>
                <a:cubicBezTo>
                  <a:pt x="5788298" y="4393559"/>
                  <a:pt x="5890546" y="5142244"/>
                  <a:pt x="5937022" y="5865869"/>
                </a:cubicBezTo>
                <a:lnTo>
                  <a:pt x="5948805" y="6095979"/>
                </a:lnTo>
                <a:lnTo>
                  <a:pt x="0" y="6095979"/>
                </a:lnTo>
                <a:lnTo>
                  <a:pt x="0" y="1621672"/>
                </a:lnTo>
                <a:lnTo>
                  <a:pt x="36310" y="1518814"/>
                </a:lnTo>
                <a:cubicBezTo>
                  <a:pt x="109805" y="1321982"/>
                  <a:pt x="192755" y="1133640"/>
                  <a:pt x="287891" y="956872"/>
                </a:cubicBezTo>
                <a:cubicBezTo>
                  <a:pt x="669453" y="247734"/>
                  <a:pt x="1102800" y="15549"/>
                  <a:pt x="1573832" y="765"/>
                </a:cubicBezTo>
                <a:close/>
              </a:path>
            </a:pathLst>
          </a:custGeom>
        </p:spPr>
      </p:pic>
      <p:sp>
        <p:nvSpPr>
          <p:cNvPr id="11" name="Freeform: Shape 10">
            <a:extLst>
              <a:ext uri="{FF2B5EF4-FFF2-40B4-BE49-F238E27FC236}">
                <a16:creationId xmlns:a16="http://schemas.microsoft.com/office/drawing/2014/main" id="{F47DB6CD-8E9E-4643-B3B6-01BD80429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23838" y="538152"/>
            <a:ext cx="6095989" cy="654368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Tree>
    <p:extLst>
      <p:ext uri="{BB962C8B-B14F-4D97-AF65-F5344CB8AC3E}">
        <p14:creationId xmlns:p14="http://schemas.microsoft.com/office/powerpoint/2010/main" val="3161932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F1614-36DB-5248-9221-1D15F310BA7A}"/>
              </a:ext>
            </a:extLst>
          </p:cNvPr>
          <p:cNvSpPr>
            <a:spLocks noGrp="1"/>
          </p:cNvSpPr>
          <p:nvPr>
            <p:ph type="title"/>
          </p:nvPr>
        </p:nvSpPr>
        <p:spPr/>
        <p:txBody>
          <a:bodyPr/>
          <a:lstStyle/>
          <a:p>
            <a:r>
              <a:rPr lang="en-US" dirty="0"/>
              <a:t>Roles &amp; Capabilities</a:t>
            </a:r>
          </a:p>
        </p:txBody>
      </p:sp>
      <p:sp>
        <p:nvSpPr>
          <p:cNvPr id="3" name="Content Placeholder 2">
            <a:extLst>
              <a:ext uri="{FF2B5EF4-FFF2-40B4-BE49-F238E27FC236}">
                <a16:creationId xmlns:a16="http://schemas.microsoft.com/office/drawing/2014/main" id="{244EE15A-6B49-4048-B364-FDFEA3433806}"/>
              </a:ext>
            </a:extLst>
          </p:cNvPr>
          <p:cNvSpPr>
            <a:spLocks noGrp="1"/>
          </p:cNvSpPr>
          <p:nvPr>
            <p:ph idx="1"/>
          </p:nvPr>
        </p:nvSpPr>
        <p:spPr/>
        <p:txBody>
          <a:bodyPr>
            <a:normAutofit/>
          </a:bodyPr>
          <a:lstStyle/>
          <a:p>
            <a:pPr>
              <a:buFont typeface="Wingdings" pitchFamily="2" charset="2"/>
              <a:buChar char="q"/>
            </a:pPr>
            <a:r>
              <a:rPr lang="en-US" dirty="0"/>
              <a:t> </a:t>
            </a:r>
            <a:r>
              <a:rPr lang="en-US" u="sng" dirty="0"/>
              <a:t>Blood Bank Admin Role</a:t>
            </a:r>
          </a:p>
          <a:p>
            <a:pPr marL="0" indent="0">
              <a:buNone/>
            </a:pPr>
            <a:r>
              <a:rPr lang="en-US" dirty="0"/>
              <a:t>	The responsibility of this admin is to manage different 	blood types and requests from communities</a:t>
            </a:r>
          </a:p>
          <a:p>
            <a:pPr>
              <a:buFont typeface="Wingdings" pitchFamily="2" charset="2"/>
              <a:buChar char="q"/>
            </a:pPr>
            <a:r>
              <a:rPr lang="en-US" dirty="0"/>
              <a:t> </a:t>
            </a:r>
            <a:r>
              <a:rPr lang="en-US" u="sng" dirty="0"/>
              <a:t>Food Admin Role</a:t>
            </a:r>
          </a:p>
          <a:p>
            <a:pPr marL="0" indent="0">
              <a:buNone/>
            </a:pPr>
            <a:r>
              <a:rPr lang="en-US" dirty="0"/>
              <a:t>	The responsibility of this admin is to manage community 	food requests and food inventory</a:t>
            </a:r>
          </a:p>
        </p:txBody>
      </p:sp>
    </p:spTree>
    <p:extLst>
      <p:ext uri="{BB962C8B-B14F-4D97-AF65-F5344CB8AC3E}">
        <p14:creationId xmlns:p14="http://schemas.microsoft.com/office/powerpoint/2010/main" val="2525187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F1614-36DB-5248-9221-1D15F310BA7A}"/>
              </a:ext>
            </a:extLst>
          </p:cNvPr>
          <p:cNvSpPr>
            <a:spLocks noGrp="1"/>
          </p:cNvSpPr>
          <p:nvPr>
            <p:ph type="title"/>
          </p:nvPr>
        </p:nvSpPr>
        <p:spPr/>
        <p:txBody>
          <a:bodyPr/>
          <a:lstStyle/>
          <a:p>
            <a:r>
              <a:rPr lang="en-US" dirty="0"/>
              <a:t>Roles &amp; Capabilities</a:t>
            </a:r>
          </a:p>
        </p:txBody>
      </p:sp>
      <p:sp>
        <p:nvSpPr>
          <p:cNvPr id="3" name="Content Placeholder 2">
            <a:extLst>
              <a:ext uri="{FF2B5EF4-FFF2-40B4-BE49-F238E27FC236}">
                <a16:creationId xmlns:a16="http://schemas.microsoft.com/office/drawing/2014/main" id="{244EE15A-6B49-4048-B364-FDFEA3433806}"/>
              </a:ext>
            </a:extLst>
          </p:cNvPr>
          <p:cNvSpPr>
            <a:spLocks noGrp="1"/>
          </p:cNvSpPr>
          <p:nvPr>
            <p:ph idx="1"/>
          </p:nvPr>
        </p:nvSpPr>
        <p:spPr/>
        <p:txBody>
          <a:bodyPr>
            <a:normAutofit fontScale="92500"/>
          </a:bodyPr>
          <a:lstStyle/>
          <a:p>
            <a:pPr>
              <a:buFont typeface="Wingdings" pitchFamily="2" charset="2"/>
              <a:buChar char="q"/>
            </a:pPr>
            <a:r>
              <a:rPr lang="en-US" dirty="0"/>
              <a:t> </a:t>
            </a:r>
            <a:r>
              <a:rPr lang="en-US" u="sng" dirty="0"/>
              <a:t>Shelter Admin Role</a:t>
            </a:r>
          </a:p>
          <a:p>
            <a:pPr marL="0" indent="0">
              <a:buNone/>
            </a:pPr>
            <a:r>
              <a:rPr lang="en-US" dirty="0"/>
              <a:t>	The responsibility of this admin is to make shelter and 	manage 	shelter requests from communities</a:t>
            </a:r>
          </a:p>
          <a:p>
            <a:pPr>
              <a:buFont typeface="Wingdings" pitchFamily="2" charset="2"/>
              <a:buChar char="q"/>
            </a:pPr>
            <a:r>
              <a:rPr lang="en-US" u="sng" dirty="0"/>
              <a:t>Police Admin Role</a:t>
            </a:r>
          </a:p>
          <a:p>
            <a:pPr marL="0" indent="0">
              <a:buNone/>
            </a:pPr>
            <a:r>
              <a:rPr lang="en-US" dirty="0"/>
              <a:t>	The responsibility of this admin is to create different types    		of police and manage emergency requests from communities</a:t>
            </a:r>
          </a:p>
        </p:txBody>
      </p:sp>
    </p:spTree>
    <p:extLst>
      <p:ext uri="{BB962C8B-B14F-4D97-AF65-F5344CB8AC3E}">
        <p14:creationId xmlns:p14="http://schemas.microsoft.com/office/powerpoint/2010/main" val="1140729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F1614-36DB-5248-9221-1D15F310BA7A}"/>
              </a:ext>
            </a:extLst>
          </p:cNvPr>
          <p:cNvSpPr>
            <a:spLocks noGrp="1"/>
          </p:cNvSpPr>
          <p:nvPr>
            <p:ph type="title"/>
          </p:nvPr>
        </p:nvSpPr>
        <p:spPr/>
        <p:txBody>
          <a:bodyPr/>
          <a:lstStyle/>
          <a:p>
            <a:r>
              <a:rPr lang="en-US" dirty="0"/>
              <a:t>Roles &amp; Capabilities</a:t>
            </a:r>
          </a:p>
        </p:txBody>
      </p:sp>
      <p:sp>
        <p:nvSpPr>
          <p:cNvPr id="3" name="Content Placeholder 2">
            <a:extLst>
              <a:ext uri="{FF2B5EF4-FFF2-40B4-BE49-F238E27FC236}">
                <a16:creationId xmlns:a16="http://schemas.microsoft.com/office/drawing/2014/main" id="{244EE15A-6B49-4048-B364-FDFEA3433806}"/>
              </a:ext>
            </a:extLst>
          </p:cNvPr>
          <p:cNvSpPr>
            <a:spLocks noGrp="1"/>
          </p:cNvSpPr>
          <p:nvPr>
            <p:ph idx="1"/>
          </p:nvPr>
        </p:nvSpPr>
        <p:spPr/>
        <p:txBody>
          <a:bodyPr>
            <a:normAutofit/>
          </a:bodyPr>
          <a:lstStyle/>
          <a:p>
            <a:pPr>
              <a:buFont typeface="Wingdings" pitchFamily="2" charset="2"/>
              <a:buChar char="q"/>
            </a:pPr>
            <a:r>
              <a:rPr lang="en-US" dirty="0"/>
              <a:t> </a:t>
            </a:r>
            <a:r>
              <a:rPr lang="en-US" u="sng" dirty="0"/>
              <a:t>Fire Admin Role</a:t>
            </a:r>
          </a:p>
          <a:p>
            <a:pPr marL="0" indent="0">
              <a:buNone/>
            </a:pPr>
            <a:r>
              <a:rPr lang="en-US" dirty="0"/>
              <a:t>	The responsibility of this admin is to aid the community 	with an emergency request like a fire</a:t>
            </a:r>
          </a:p>
        </p:txBody>
      </p:sp>
    </p:spTree>
    <p:extLst>
      <p:ext uri="{BB962C8B-B14F-4D97-AF65-F5344CB8AC3E}">
        <p14:creationId xmlns:p14="http://schemas.microsoft.com/office/powerpoint/2010/main" val="516121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1C2-63F0-2743-8074-CF228306A3C8}"/>
              </a:ext>
            </a:extLst>
          </p:cNvPr>
          <p:cNvSpPr>
            <a:spLocks noGrp="1"/>
          </p:cNvSpPr>
          <p:nvPr>
            <p:ph type="title"/>
          </p:nvPr>
        </p:nvSpPr>
        <p:spPr/>
        <p:txBody>
          <a:bodyPr/>
          <a:lstStyle/>
          <a:p>
            <a:r>
              <a:rPr lang="en-US" dirty="0"/>
              <a:t>Key Functionality</a:t>
            </a:r>
          </a:p>
        </p:txBody>
      </p:sp>
      <p:sp>
        <p:nvSpPr>
          <p:cNvPr id="3" name="Content Placeholder 2">
            <a:extLst>
              <a:ext uri="{FF2B5EF4-FFF2-40B4-BE49-F238E27FC236}">
                <a16:creationId xmlns:a16="http://schemas.microsoft.com/office/drawing/2014/main" id="{CB62CC59-3A0C-EA42-B99C-CD35E0AE2390}"/>
              </a:ext>
            </a:extLst>
          </p:cNvPr>
          <p:cNvSpPr>
            <a:spLocks noGrp="1"/>
          </p:cNvSpPr>
          <p:nvPr>
            <p:ph idx="1"/>
          </p:nvPr>
        </p:nvSpPr>
        <p:spPr/>
        <p:txBody>
          <a:bodyPr/>
          <a:lstStyle/>
          <a:p>
            <a:r>
              <a:rPr lang="en-IN" dirty="0"/>
              <a:t>A transparent system where the admin can monitor all the work requests</a:t>
            </a:r>
          </a:p>
          <a:p>
            <a:r>
              <a:rPr lang="en-IN" dirty="0"/>
              <a:t>Cross network communication with an ability to seek help from other networks in case of resource full</a:t>
            </a:r>
          </a:p>
          <a:p>
            <a:r>
              <a:rPr lang="en-IN" dirty="0"/>
              <a:t>Patient will receive an email regarding doctor’s appointment</a:t>
            </a:r>
            <a:br>
              <a:rPr lang="en-IN" dirty="0"/>
            </a:br>
            <a:endParaRPr lang="en-IN" dirty="0"/>
          </a:p>
          <a:p>
            <a:endParaRPr lang="en-US" dirty="0"/>
          </a:p>
        </p:txBody>
      </p:sp>
    </p:spTree>
    <p:extLst>
      <p:ext uri="{BB962C8B-B14F-4D97-AF65-F5344CB8AC3E}">
        <p14:creationId xmlns:p14="http://schemas.microsoft.com/office/powerpoint/2010/main" val="4025901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8" name="Freeform: Shape 17">
            <a:extLst>
              <a:ext uri="{FF2B5EF4-FFF2-40B4-BE49-F238E27FC236}">
                <a16:creationId xmlns:a16="http://schemas.microsoft.com/office/drawing/2014/main" id="{8C3ED992-EB89-4C2F-8A9A-947E91BC61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custGeom>
            <a:avLst/>
            <a:gdLst>
              <a:gd name="connsiteX0" fmla="*/ 0 w 6096000"/>
              <a:gd name="connsiteY0" fmla="*/ 0 h 6858000"/>
              <a:gd name="connsiteX1" fmla="*/ 2758239 w 6096000"/>
              <a:gd name="connsiteY1" fmla="*/ 0 h 6858000"/>
              <a:gd name="connsiteX2" fmla="*/ 2916747 w 6096000"/>
              <a:gd name="connsiteY2" fmla="*/ 218181 h 6858000"/>
              <a:gd name="connsiteX3" fmla="*/ 4839749 w 6096000"/>
              <a:gd name="connsiteY3" fmla="*/ 2631787 h 6858000"/>
              <a:gd name="connsiteX4" fmla="*/ 6095001 w 6096000"/>
              <a:gd name="connsiteY4" fmla="*/ 5672947 h 6858000"/>
              <a:gd name="connsiteX5" fmla="*/ 5792922 w 6096000"/>
              <a:gd name="connsiteY5" fmla="*/ 6612444 h 6858000"/>
              <a:gd name="connsiteX6" fmla="*/ 5671607 w 6096000"/>
              <a:gd name="connsiteY6" fmla="*/ 6771753 h 6858000"/>
              <a:gd name="connsiteX7" fmla="*/ 5591643 w 6096000"/>
              <a:gd name="connsiteY7" fmla="*/ 6858000 h 6858000"/>
              <a:gd name="connsiteX8" fmla="*/ 0 w 6096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6000" h="6858000">
                <a:moveTo>
                  <a:pt x="0" y="0"/>
                </a:moveTo>
                <a:lnTo>
                  <a:pt x="2758239" y="0"/>
                </a:lnTo>
                <a:lnTo>
                  <a:pt x="2916747" y="218181"/>
                </a:lnTo>
                <a:cubicBezTo>
                  <a:pt x="3525935" y="1023180"/>
                  <a:pt x="4281133" y="1818277"/>
                  <a:pt x="4839749" y="2631787"/>
                </a:cubicBezTo>
                <a:cubicBezTo>
                  <a:pt x="5571203" y="3696928"/>
                  <a:pt x="6122704" y="4799581"/>
                  <a:pt x="6095001" y="5672947"/>
                </a:cubicBezTo>
                <a:cubicBezTo>
                  <a:pt x="6083564" y="6040467"/>
                  <a:pt x="5972980" y="6348559"/>
                  <a:pt x="5792922" y="6612444"/>
                </a:cubicBezTo>
                <a:cubicBezTo>
                  <a:pt x="5755410" y="6667420"/>
                  <a:pt x="5714882" y="6720477"/>
                  <a:pt x="5671607" y="6771753"/>
                </a:cubicBezTo>
                <a:lnTo>
                  <a:pt x="5591643" y="6858000"/>
                </a:lnTo>
                <a:lnTo>
                  <a:pt x="0" y="685800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55F5D1E8-E605-4EFC-8912-6E191F84F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7789134">
            <a:off x="2400596" y="454890"/>
            <a:ext cx="3969651" cy="5948221"/>
          </a:xfrm>
          <a:custGeom>
            <a:avLst/>
            <a:gdLst>
              <a:gd name="connsiteX0" fmla="*/ 4594048 w 9861488"/>
              <a:gd name="connsiteY0" fmla="*/ 11458472 h 11458472"/>
              <a:gd name="connsiteX1" fmla="*/ 0 w 9861488"/>
              <a:gd name="connsiteY1" fmla="*/ 5948221 h 11458472"/>
              <a:gd name="connsiteX2" fmla="*/ 1863 w 9861488"/>
              <a:gd name="connsiteY2" fmla="*/ 5698862 h 11458472"/>
              <a:gd name="connsiteX3" fmla="*/ 320025 w 9861488"/>
              <a:gd name="connsiteY3" fmla="*/ 3799836 h 11458472"/>
              <a:gd name="connsiteX4" fmla="*/ 3430486 w 9861488"/>
              <a:gd name="connsiteY4" fmla="*/ 295907 h 11458472"/>
              <a:gd name="connsiteX5" fmla="*/ 3863859 w 9861488"/>
              <a:gd name="connsiteY5" fmla="*/ 55612 h 11458472"/>
              <a:gd name="connsiteX6" fmla="*/ 3969651 w 9861488"/>
              <a:gd name="connsiteY6" fmla="*/ 0 h 11458472"/>
              <a:gd name="connsiteX7" fmla="*/ 9861488 w 9861488"/>
              <a:gd name="connsiteY7" fmla="*/ 7066862 h 11458472"/>
              <a:gd name="connsiteX8" fmla="*/ 4594048 w 9861488"/>
              <a:gd name="connsiteY8" fmla="*/ 11458472 h 11458472"/>
              <a:gd name="connsiteX0" fmla="*/ 0 w 9861488"/>
              <a:gd name="connsiteY0" fmla="*/ 5948221 h 11549912"/>
              <a:gd name="connsiteX1" fmla="*/ 1863 w 9861488"/>
              <a:gd name="connsiteY1" fmla="*/ 5698862 h 11549912"/>
              <a:gd name="connsiteX2" fmla="*/ 320025 w 9861488"/>
              <a:gd name="connsiteY2" fmla="*/ 3799836 h 11549912"/>
              <a:gd name="connsiteX3" fmla="*/ 3430486 w 9861488"/>
              <a:gd name="connsiteY3" fmla="*/ 295907 h 11549912"/>
              <a:gd name="connsiteX4" fmla="*/ 3863859 w 9861488"/>
              <a:gd name="connsiteY4" fmla="*/ 55612 h 11549912"/>
              <a:gd name="connsiteX5" fmla="*/ 3969651 w 9861488"/>
              <a:gd name="connsiteY5" fmla="*/ 0 h 11549912"/>
              <a:gd name="connsiteX6" fmla="*/ 9861488 w 9861488"/>
              <a:gd name="connsiteY6" fmla="*/ 7066862 h 11549912"/>
              <a:gd name="connsiteX7" fmla="*/ 4685488 w 9861488"/>
              <a:gd name="connsiteY7" fmla="*/ 11549912 h 11549912"/>
              <a:gd name="connsiteX0" fmla="*/ 0 w 9861488"/>
              <a:gd name="connsiteY0" fmla="*/ 5948221 h 7066862"/>
              <a:gd name="connsiteX1" fmla="*/ 1863 w 9861488"/>
              <a:gd name="connsiteY1" fmla="*/ 5698862 h 7066862"/>
              <a:gd name="connsiteX2" fmla="*/ 320025 w 9861488"/>
              <a:gd name="connsiteY2" fmla="*/ 3799836 h 7066862"/>
              <a:gd name="connsiteX3" fmla="*/ 3430486 w 9861488"/>
              <a:gd name="connsiteY3" fmla="*/ 295907 h 7066862"/>
              <a:gd name="connsiteX4" fmla="*/ 3863859 w 9861488"/>
              <a:gd name="connsiteY4" fmla="*/ 55612 h 7066862"/>
              <a:gd name="connsiteX5" fmla="*/ 3969651 w 9861488"/>
              <a:gd name="connsiteY5" fmla="*/ 0 h 7066862"/>
              <a:gd name="connsiteX6" fmla="*/ 9861488 w 9861488"/>
              <a:gd name="connsiteY6" fmla="*/ 7066862 h 7066862"/>
              <a:gd name="connsiteX0" fmla="*/ 0 w 3969651"/>
              <a:gd name="connsiteY0" fmla="*/ 5948221 h 5948221"/>
              <a:gd name="connsiteX1" fmla="*/ 1863 w 3969651"/>
              <a:gd name="connsiteY1" fmla="*/ 5698862 h 5948221"/>
              <a:gd name="connsiteX2" fmla="*/ 320025 w 3969651"/>
              <a:gd name="connsiteY2" fmla="*/ 3799836 h 5948221"/>
              <a:gd name="connsiteX3" fmla="*/ 3430486 w 3969651"/>
              <a:gd name="connsiteY3" fmla="*/ 295907 h 5948221"/>
              <a:gd name="connsiteX4" fmla="*/ 3863859 w 3969651"/>
              <a:gd name="connsiteY4" fmla="*/ 55612 h 5948221"/>
              <a:gd name="connsiteX5" fmla="*/ 3969651 w 3969651"/>
              <a:gd name="connsiteY5" fmla="*/ 0 h 594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651" h="5948221">
                <a:moveTo>
                  <a:pt x="0" y="5948221"/>
                </a:moveTo>
                <a:lnTo>
                  <a:pt x="1863" y="5698862"/>
                </a:lnTo>
                <a:cubicBezTo>
                  <a:pt x="27184" y="5017139"/>
                  <a:pt x="133214" y="4368297"/>
                  <a:pt x="320025" y="3799836"/>
                </a:cubicBezTo>
                <a:cubicBezTo>
                  <a:pt x="810579" y="2305232"/>
                  <a:pt x="2027133" y="1118138"/>
                  <a:pt x="3430486" y="295907"/>
                </a:cubicBezTo>
                <a:cubicBezTo>
                  <a:pt x="3545941" y="228312"/>
                  <a:pt x="3692079" y="146862"/>
                  <a:pt x="3863859" y="55612"/>
                </a:cubicBezTo>
                <a:lnTo>
                  <a:pt x="3969651" y="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3B3A5E87-35B1-074D-93AF-2F3FB67CDF4D}"/>
              </a:ext>
            </a:extLst>
          </p:cNvPr>
          <p:cNvSpPr>
            <a:spLocks noGrp="1"/>
          </p:cNvSpPr>
          <p:nvPr>
            <p:ph type="title"/>
          </p:nvPr>
        </p:nvSpPr>
        <p:spPr>
          <a:xfrm>
            <a:off x="6858000" y="1524000"/>
            <a:ext cx="4572000" cy="2286000"/>
          </a:xfrm>
        </p:spPr>
        <p:txBody>
          <a:bodyPr vert="horz" lIns="91440" tIns="45720" rIns="91440" bIns="45720" rtlCol="0" anchor="b">
            <a:normAutofit/>
          </a:bodyPr>
          <a:lstStyle/>
          <a:p>
            <a:r>
              <a:rPr lang="en-US" kern="1200">
                <a:solidFill>
                  <a:schemeClr val="tx1"/>
                </a:solidFill>
                <a:latin typeface="+mj-lt"/>
                <a:ea typeface="+mj-ea"/>
                <a:cs typeface="+mj-cs"/>
              </a:rPr>
              <a:t>UML Diagram</a:t>
            </a:r>
          </a:p>
        </p:txBody>
      </p:sp>
      <p:pic>
        <p:nvPicPr>
          <p:cNvPr id="9" name="Content Placeholder 8" descr="Diagram&#10;&#10;Description automatically generated">
            <a:extLst>
              <a:ext uri="{FF2B5EF4-FFF2-40B4-BE49-F238E27FC236}">
                <a16:creationId xmlns:a16="http://schemas.microsoft.com/office/drawing/2014/main" id="{0342FFE5-9AFC-F44C-9AF6-2B9014BC67BE}"/>
              </a:ext>
            </a:extLst>
          </p:cNvPr>
          <p:cNvPicPr>
            <a:picLocks noGrp="1" noChangeAspect="1"/>
          </p:cNvPicPr>
          <p:nvPr>
            <p:ph idx="1"/>
          </p:nvPr>
        </p:nvPicPr>
        <p:blipFill>
          <a:blip r:embed="rId2"/>
          <a:stretch>
            <a:fillRect/>
          </a:stretch>
        </p:blipFill>
        <p:spPr>
          <a:xfrm>
            <a:off x="830080" y="256674"/>
            <a:ext cx="5572964" cy="6384758"/>
          </a:xfrm>
        </p:spPr>
      </p:pic>
    </p:spTree>
    <p:extLst>
      <p:ext uri="{BB962C8B-B14F-4D97-AF65-F5344CB8AC3E}">
        <p14:creationId xmlns:p14="http://schemas.microsoft.com/office/powerpoint/2010/main" val="2883826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FD324D-8C24-7846-8EE2-389A6784F714}"/>
              </a:ext>
            </a:extLst>
          </p:cNvPr>
          <p:cNvSpPr>
            <a:spLocks noGrp="1"/>
          </p:cNvSpPr>
          <p:nvPr>
            <p:ph type="title"/>
          </p:nvPr>
        </p:nvSpPr>
        <p:spPr>
          <a:xfrm>
            <a:off x="762000" y="1524000"/>
            <a:ext cx="3018325" cy="4572000"/>
          </a:xfrm>
        </p:spPr>
        <p:txBody>
          <a:bodyPr anchor="t">
            <a:normAutofit/>
          </a:bodyPr>
          <a:lstStyle/>
          <a:p>
            <a:r>
              <a:rPr lang="en-US" sz="3200"/>
              <a:t>Flowchart</a:t>
            </a:r>
          </a:p>
        </p:txBody>
      </p:sp>
      <p:sp>
        <p:nvSpPr>
          <p:cNvPr id="14" name="Freeform: Shape 13">
            <a:extLst>
              <a:ext uri="{FF2B5EF4-FFF2-40B4-BE49-F238E27FC236}">
                <a16:creationId xmlns:a16="http://schemas.microsoft.com/office/drawing/2014/main" id="{87733DA8-1BFC-4737-831B-54DCFE42D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76836" y="-776836"/>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Avenir Next LT Pro" panose="020B0504020202020204" pitchFamily="34" charset="0"/>
            </a:endParaRPr>
          </a:p>
        </p:txBody>
      </p:sp>
      <p:sp>
        <p:nvSpPr>
          <p:cNvPr id="16" name="Freeform: Shape 15">
            <a:extLst>
              <a:ext uri="{FF2B5EF4-FFF2-40B4-BE49-F238E27FC236}">
                <a16:creationId xmlns:a16="http://schemas.microsoft.com/office/drawing/2014/main" id="{07836A85-E2B0-48DE-B9E5-8C01D3C9C5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9090" y="1040564"/>
            <a:ext cx="4337540" cy="5817436"/>
          </a:xfrm>
          <a:custGeom>
            <a:avLst/>
            <a:gdLst>
              <a:gd name="connsiteX0" fmla="*/ 3175347 w 4337540"/>
              <a:gd name="connsiteY0" fmla="*/ 710 h 5817436"/>
              <a:gd name="connsiteX1" fmla="*/ 3972229 w 4337540"/>
              <a:gd name="connsiteY1" fmla="*/ 94304 h 5817436"/>
              <a:gd name="connsiteX2" fmla="*/ 4337540 w 4337540"/>
              <a:gd name="connsiteY2" fmla="*/ 181400 h 5817436"/>
              <a:gd name="connsiteX3" fmla="*/ 4337540 w 4337540"/>
              <a:gd name="connsiteY3" fmla="*/ 5817436 h 5817436"/>
              <a:gd name="connsiteX4" fmla="*/ 1006557 w 4337540"/>
              <a:gd name="connsiteY4" fmla="*/ 5817436 h 5817436"/>
              <a:gd name="connsiteX5" fmla="*/ 866510 w 4337540"/>
              <a:gd name="connsiteY5" fmla="*/ 5609583 h 5817436"/>
              <a:gd name="connsiteX6" fmla="*/ 351747 w 4337540"/>
              <a:gd name="connsiteY6" fmla="*/ 2263621 h 5817436"/>
              <a:gd name="connsiteX7" fmla="*/ 1381666 w 4337540"/>
              <a:gd name="connsiteY7" fmla="*/ 845238 h 5817436"/>
              <a:gd name="connsiteX8" fmla="*/ 2751595 w 4337540"/>
              <a:gd name="connsiteY8" fmla="*/ 47742 h 5817436"/>
              <a:gd name="connsiteX9" fmla="*/ 3175347 w 4337540"/>
              <a:gd name="connsiteY9" fmla="*/ 710 h 581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7540" h="5817436">
                <a:moveTo>
                  <a:pt x="3175347" y="710"/>
                </a:moveTo>
                <a:cubicBezTo>
                  <a:pt x="3421493" y="-5064"/>
                  <a:pt x="3686120" y="24227"/>
                  <a:pt x="3972229" y="94304"/>
                </a:cubicBezTo>
                <a:lnTo>
                  <a:pt x="4337540" y="181400"/>
                </a:lnTo>
                <a:lnTo>
                  <a:pt x="4337540" y="5817436"/>
                </a:lnTo>
                <a:lnTo>
                  <a:pt x="1006557" y="5817436"/>
                </a:lnTo>
                <a:lnTo>
                  <a:pt x="866510" y="5609583"/>
                </a:lnTo>
                <a:cubicBezTo>
                  <a:pt x="140071" y="4515211"/>
                  <a:pt x="-376405" y="3480830"/>
                  <a:pt x="351747" y="2263621"/>
                </a:cubicBezTo>
                <a:cubicBezTo>
                  <a:pt x="664977" y="1739861"/>
                  <a:pt x="994988" y="1240809"/>
                  <a:pt x="1381666" y="845238"/>
                </a:cubicBezTo>
                <a:cubicBezTo>
                  <a:pt x="1768346" y="449669"/>
                  <a:pt x="2211693" y="157580"/>
                  <a:pt x="2751595" y="47742"/>
                </a:cubicBezTo>
                <a:cubicBezTo>
                  <a:pt x="2886624" y="20264"/>
                  <a:pt x="3027659" y="4175"/>
                  <a:pt x="3175347" y="71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17">
            <a:extLst>
              <a:ext uri="{FF2B5EF4-FFF2-40B4-BE49-F238E27FC236}">
                <a16:creationId xmlns:a16="http://schemas.microsoft.com/office/drawing/2014/main" id="{63165769-7A47-4E0F-825D-AF1179DF6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82642" flipH="1">
            <a:off x="7133961" y="946220"/>
            <a:ext cx="5867664" cy="5317986"/>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 name="connsiteX0" fmla="*/ 0 w 1085312"/>
              <a:gd name="connsiteY0" fmla="*/ 0 h 2441440"/>
              <a:gd name="connsiteX1" fmla="*/ 53089 w 1085312"/>
              <a:gd name="connsiteY1" fmla="*/ 4542 h 2441440"/>
              <a:gd name="connsiteX2" fmla="*/ 790077 w 1085312"/>
              <a:gd name="connsiteY2" fmla="*/ 872756 h 2441440"/>
              <a:gd name="connsiteX3" fmla="*/ 1085252 w 1085312"/>
              <a:gd name="connsiteY3" fmla="*/ 1943649 h 2441440"/>
              <a:gd name="connsiteX4" fmla="*/ 1064832 w 1085312"/>
              <a:gd name="connsiteY4" fmla="*/ 2198094 h 2441440"/>
              <a:gd name="connsiteX5" fmla="*/ 1043734 w 1085312"/>
              <a:gd name="connsiteY5" fmla="*/ 2315675 h 2441440"/>
              <a:gd name="connsiteX6" fmla="*/ 59456 w 1085312"/>
              <a:gd name="connsiteY6" fmla="*/ 2441440 h 2441440"/>
              <a:gd name="connsiteX0" fmla="*/ 0 w 1085312"/>
              <a:gd name="connsiteY0" fmla="*/ 0 h 2315675"/>
              <a:gd name="connsiteX1" fmla="*/ 53089 w 1085312"/>
              <a:gd name="connsiteY1" fmla="*/ 4542 h 2315675"/>
              <a:gd name="connsiteX2" fmla="*/ 790077 w 1085312"/>
              <a:gd name="connsiteY2" fmla="*/ 872756 h 2315675"/>
              <a:gd name="connsiteX3" fmla="*/ 1085252 w 1085312"/>
              <a:gd name="connsiteY3" fmla="*/ 1943649 h 2315675"/>
              <a:gd name="connsiteX4" fmla="*/ 1064832 w 1085312"/>
              <a:gd name="connsiteY4" fmla="*/ 2198094 h 2315675"/>
              <a:gd name="connsiteX5" fmla="*/ 1043734 w 1085312"/>
              <a:gd name="connsiteY5"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312" h="2315675">
                <a:moveTo>
                  <a:pt x="0" y="0"/>
                </a:move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pic>
        <p:nvPicPr>
          <p:cNvPr id="5" name="Content Placeholder 4" descr="Diagram, schematic&#10;&#10;Description automatically generated">
            <a:extLst>
              <a:ext uri="{FF2B5EF4-FFF2-40B4-BE49-F238E27FC236}">
                <a16:creationId xmlns:a16="http://schemas.microsoft.com/office/drawing/2014/main" id="{623727AC-14D2-8A44-BEF3-809506421CBB}"/>
              </a:ext>
            </a:extLst>
          </p:cNvPr>
          <p:cNvPicPr>
            <a:picLocks noChangeAspect="1"/>
          </p:cNvPicPr>
          <p:nvPr/>
        </p:nvPicPr>
        <p:blipFill>
          <a:blip r:embed="rId2"/>
          <a:stretch>
            <a:fillRect/>
          </a:stretch>
        </p:blipFill>
        <p:spPr>
          <a:xfrm>
            <a:off x="4542324" y="266698"/>
            <a:ext cx="3992075" cy="6324603"/>
          </a:xfrm>
          <a:prstGeom prst="rect">
            <a:avLst/>
          </a:prstGeom>
        </p:spPr>
      </p:pic>
    </p:spTree>
    <p:extLst>
      <p:ext uri="{BB962C8B-B14F-4D97-AF65-F5344CB8AC3E}">
        <p14:creationId xmlns:p14="http://schemas.microsoft.com/office/powerpoint/2010/main" val="1030319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Content Placeholder 4" descr="A picture containing graphical user interface&#10;&#10;Description automatically generated">
            <a:extLst>
              <a:ext uri="{FF2B5EF4-FFF2-40B4-BE49-F238E27FC236}">
                <a16:creationId xmlns:a16="http://schemas.microsoft.com/office/drawing/2014/main" id="{FCC2B6FD-9E8A-6042-A665-AF56FEAB07E5}"/>
              </a:ext>
            </a:extLst>
          </p:cNvPr>
          <p:cNvPicPr>
            <a:picLocks noGrp="1" noChangeAspect="1"/>
          </p:cNvPicPr>
          <p:nvPr>
            <p:ph idx="1"/>
          </p:nvPr>
        </p:nvPicPr>
        <p:blipFill rotWithShape="1">
          <a:blip r:embed="rId2"/>
          <a:srcRect l="320"/>
          <a:stretch/>
        </p:blipFill>
        <p:spPr>
          <a:xfrm>
            <a:off x="20" y="10"/>
            <a:ext cx="12207220" cy="6857990"/>
          </a:xfrm>
          <a:prstGeom prst="rect">
            <a:avLst/>
          </a:prstGeom>
        </p:spPr>
      </p:pic>
      <p:sp>
        <p:nvSpPr>
          <p:cNvPr id="18" name="Rectangle 17">
            <a:extLst>
              <a:ext uri="{FF2B5EF4-FFF2-40B4-BE49-F238E27FC236}">
                <a16:creationId xmlns:a16="http://schemas.microsoft.com/office/drawing/2014/main" id="{5E698B96-C345-4CAB-9657-02BD17A19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0D56CE-9CB9-A549-B128-1B90CD2AD285}"/>
              </a:ext>
            </a:extLst>
          </p:cNvPr>
          <p:cNvSpPr>
            <a:spLocks noGrp="1"/>
          </p:cNvSpPr>
          <p:nvPr>
            <p:ph type="title"/>
          </p:nvPr>
        </p:nvSpPr>
        <p:spPr>
          <a:xfrm>
            <a:off x="762000" y="762000"/>
            <a:ext cx="3810000" cy="3048000"/>
          </a:xfrm>
        </p:spPr>
        <p:txBody>
          <a:bodyPr vert="horz" lIns="91440" tIns="45720" rIns="91440" bIns="45720" rtlCol="0" anchor="b">
            <a:normAutofit/>
          </a:bodyPr>
          <a:lstStyle/>
          <a:p>
            <a:r>
              <a:rPr lang="en-US" kern="1200">
                <a:solidFill>
                  <a:schemeClr val="tx1"/>
                </a:solidFill>
                <a:latin typeface="+mj-lt"/>
                <a:ea typeface="+mj-ea"/>
                <a:cs typeface="+mj-cs"/>
              </a:rPr>
              <a:t>Home Page</a:t>
            </a:r>
          </a:p>
        </p:txBody>
      </p:sp>
    </p:spTree>
    <p:extLst>
      <p:ext uri="{BB962C8B-B14F-4D97-AF65-F5344CB8AC3E}">
        <p14:creationId xmlns:p14="http://schemas.microsoft.com/office/powerpoint/2010/main" val="161167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Content Placeholder 4" descr="A picture containing chart&#10;&#10;Description automatically generated">
            <a:extLst>
              <a:ext uri="{FF2B5EF4-FFF2-40B4-BE49-F238E27FC236}">
                <a16:creationId xmlns:a16="http://schemas.microsoft.com/office/drawing/2014/main" id="{E05CD934-B421-8C4F-9259-0F3E4C05502A}"/>
              </a:ext>
            </a:extLst>
          </p:cNvPr>
          <p:cNvPicPr>
            <a:picLocks noGrp="1" noChangeAspect="1"/>
          </p:cNvPicPr>
          <p:nvPr>
            <p:ph idx="1"/>
          </p:nvPr>
        </p:nvPicPr>
        <p:blipFill rotWithShape="1">
          <a:blip r:embed="rId2"/>
          <a:srcRect l="320"/>
          <a:stretch/>
        </p:blipFill>
        <p:spPr>
          <a:xfrm>
            <a:off x="20" y="10"/>
            <a:ext cx="12207220" cy="6857990"/>
          </a:xfrm>
          <a:prstGeom prst="rect">
            <a:avLst/>
          </a:prstGeom>
        </p:spPr>
      </p:pic>
      <p:sp>
        <p:nvSpPr>
          <p:cNvPr id="18" name="Rectangle 17">
            <a:extLst>
              <a:ext uri="{FF2B5EF4-FFF2-40B4-BE49-F238E27FC236}">
                <a16:creationId xmlns:a16="http://schemas.microsoft.com/office/drawing/2014/main" id="{5E698B96-C345-4CAB-9657-02BD17A19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F1A3087-051A-C940-9C7A-6404D93C48A1}"/>
              </a:ext>
            </a:extLst>
          </p:cNvPr>
          <p:cNvSpPr>
            <a:spLocks noGrp="1"/>
          </p:cNvSpPr>
          <p:nvPr>
            <p:ph type="title"/>
          </p:nvPr>
        </p:nvSpPr>
        <p:spPr>
          <a:xfrm>
            <a:off x="762000" y="762000"/>
            <a:ext cx="3810000" cy="3048000"/>
          </a:xfrm>
        </p:spPr>
        <p:txBody>
          <a:bodyPr vert="horz" lIns="91440" tIns="45720" rIns="91440" bIns="45720" rtlCol="0" anchor="b">
            <a:normAutofit/>
          </a:bodyPr>
          <a:lstStyle/>
          <a:p>
            <a:r>
              <a:rPr lang="en-US" kern="1200">
                <a:solidFill>
                  <a:schemeClr val="tx1"/>
                </a:solidFill>
                <a:latin typeface="+mj-lt"/>
                <a:ea typeface="+mj-ea"/>
                <a:cs typeface="+mj-cs"/>
              </a:rPr>
              <a:t>Manage Network</a:t>
            </a:r>
          </a:p>
        </p:txBody>
      </p:sp>
    </p:spTree>
    <p:extLst>
      <p:ext uri="{BB962C8B-B14F-4D97-AF65-F5344CB8AC3E}">
        <p14:creationId xmlns:p14="http://schemas.microsoft.com/office/powerpoint/2010/main" val="3448587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Content Placeholder 4" descr="Graphical user interface&#10;&#10;Description automatically generated">
            <a:extLst>
              <a:ext uri="{FF2B5EF4-FFF2-40B4-BE49-F238E27FC236}">
                <a16:creationId xmlns:a16="http://schemas.microsoft.com/office/drawing/2014/main" id="{1981CDCF-031F-0C4A-BFBC-EBF03E096089}"/>
              </a:ext>
            </a:extLst>
          </p:cNvPr>
          <p:cNvPicPr>
            <a:picLocks noGrp="1" noChangeAspect="1"/>
          </p:cNvPicPr>
          <p:nvPr>
            <p:ph idx="1"/>
          </p:nvPr>
        </p:nvPicPr>
        <p:blipFill rotWithShape="1">
          <a:blip r:embed="rId2"/>
          <a:srcRect l="320"/>
          <a:stretch/>
        </p:blipFill>
        <p:spPr>
          <a:xfrm>
            <a:off x="20" y="10"/>
            <a:ext cx="12207220" cy="6857990"/>
          </a:xfrm>
          <a:prstGeom prst="rect">
            <a:avLst/>
          </a:prstGeom>
        </p:spPr>
      </p:pic>
      <p:sp>
        <p:nvSpPr>
          <p:cNvPr id="18" name="Rectangle 17">
            <a:extLst>
              <a:ext uri="{FF2B5EF4-FFF2-40B4-BE49-F238E27FC236}">
                <a16:creationId xmlns:a16="http://schemas.microsoft.com/office/drawing/2014/main" id="{5E698B96-C345-4CAB-9657-02BD17A19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5209B3B-4C29-2847-9CB4-E727CBFB7B0D}"/>
              </a:ext>
            </a:extLst>
          </p:cNvPr>
          <p:cNvSpPr>
            <a:spLocks noGrp="1"/>
          </p:cNvSpPr>
          <p:nvPr>
            <p:ph type="title"/>
          </p:nvPr>
        </p:nvSpPr>
        <p:spPr>
          <a:xfrm>
            <a:off x="762000" y="762000"/>
            <a:ext cx="3810000" cy="3048000"/>
          </a:xfrm>
        </p:spPr>
        <p:txBody>
          <a:bodyPr vert="horz" lIns="91440" tIns="45720" rIns="91440" bIns="45720" rtlCol="0" anchor="b">
            <a:normAutofit/>
          </a:bodyPr>
          <a:lstStyle/>
          <a:p>
            <a:r>
              <a:rPr lang="en-US" kern="1200">
                <a:solidFill>
                  <a:schemeClr val="tx1"/>
                </a:solidFill>
                <a:latin typeface="+mj-lt"/>
                <a:ea typeface="+mj-ea"/>
                <a:cs typeface="+mj-cs"/>
              </a:rPr>
              <a:t>Manage Enterprise</a:t>
            </a:r>
          </a:p>
        </p:txBody>
      </p:sp>
    </p:spTree>
    <p:extLst>
      <p:ext uri="{BB962C8B-B14F-4D97-AF65-F5344CB8AC3E}">
        <p14:creationId xmlns:p14="http://schemas.microsoft.com/office/powerpoint/2010/main" val="26339591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Content Placeholder 4" descr="A picture containing chart&#10;&#10;Description automatically generated">
            <a:extLst>
              <a:ext uri="{FF2B5EF4-FFF2-40B4-BE49-F238E27FC236}">
                <a16:creationId xmlns:a16="http://schemas.microsoft.com/office/drawing/2014/main" id="{6F5CDF35-C354-5343-8008-1A0171E2EA79}"/>
              </a:ext>
            </a:extLst>
          </p:cNvPr>
          <p:cNvPicPr>
            <a:picLocks noGrp="1" noChangeAspect="1"/>
          </p:cNvPicPr>
          <p:nvPr>
            <p:ph idx="1"/>
          </p:nvPr>
        </p:nvPicPr>
        <p:blipFill rotWithShape="1">
          <a:blip r:embed="rId2"/>
          <a:srcRect l="320"/>
          <a:stretch/>
        </p:blipFill>
        <p:spPr>
          <a:xfrm>
            <a:off x="20" y="10"/>
            <a:ext cx="12207220" cy="6857990"/>
          </a:xfrm>
          <a:prstGeom prst="rect">
            <a:avLst/>
          </a:prstGeom>
        </p:spPr>
      </p:pic>
      <p:sp>
        <p:nvSpPr>
          <p:cNvPr id="18" name="Rectangle 17">
            <a:extLst>
              <a:ext uri="{FF2B5EF4-FFF2-40B4-BE49-F238E27FC236}">
                <a16:creationId xmlns:a16="http://schemas.microsoft.com/office/drawing/2014/main" id="{5E698B96-C345-4CAB-9657-02BD17A19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BB7AA35-194F-4442-9A0A-E1D44C070542}"/>
              </a:ext>
            </a:extLst>
          </p:cNvPr>
          <p:cNvSpPr>
            <a:spLocks noGrp="1"/>
          </p:cNvSpPr>
          <p:nvPr>
            <p:ph type="title"/>
          </p:nvPr>
        </p:nvSpPr>
        <p:spPr>
          <a:xfrm>
            <a:off x="762000" y="762000"/>
            <a:ext cx="3810000" cy="3048000"/>
          </a:xfrm>
        </p:spPr>
        <p:txBody>
          <a:bodyPr vert="horz" lIns="91440" tIns="45720" rIns="91440" bIns="45720" rtlCol="0" anchor="b">
            <a:normAutofit/>
          </a:bodyPr>
          <a:lstStyle/>
          <a:p>
            <a:r>
              <a:rPr lang="en-US" kern="1200">
                <a:solidFill>
                  <a:schemeClr val="tx1"/>
                </a:solidFill>
                <a:latin typeface="+mj-lt"/>
                <a:ea typeface="+mj-ea"/>
                <a:cs typeface="+mj-cs"/>
              </a:rPr>
              <a:t>Manage User Accounts</a:t>
            </a:r>
          </a:p>
        </p:txBody>
      </p:sp>
    </p:spTree>
    <p:extLst>
      <p:ext uri="{BB962C8B-B14F-4D97-AF65-F5344CB8AC3E}">
        <p14:creationId xmlns:p14="http://schemas.microsoft.com/office/powerpoint/2010/main" val="2823950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EEDFD-B4E3-B548-9840-19F98CA23443}"/>
              </a:ext>
            </a:extLst>
          </p:cNvPr>
          <p:cNvSpPr>
            <a:spLocks noGrp="1"/>
          </p:cNvSpPr>
          <p:nvPr>
            <p:ph type="title"/>
          </p:nvPr>
        </p:nvSpPr>
        <p:spPr/>
        <p:txBody>
          <a:bodyPr/>
          <a:lstStyle/>
          <a:p>
            <a:r>
              <a:rPr lang="en-US" dirty="0"/>
              <a:t>About Ecosystem</a:t>
            </a:r>
          </a:p>
        </p:txBody>
      </p:sp>
      <p:sp>
        <p:nvSpPr>
          <p:cNvPr id="3" name="Content Placeholder 2">
            <a:extLst>
              <a:ext uri="{FF2B5EF4-FFF2-40B4-BE49-F238E27FC236}">
                <a16:creationId xmlns:a16="http://schemas.microsoft.com/office/drawing/2014/main" id="{EBB4EC2E-CB24-6A49-B071-EF5D4AD13CB2}"/>
              </a:ext>
            </a:extLst>
          </p:cNvPr>
          <p:cNvSpPr>
            <a:spLocks noGrp="1"/>
          </p:cNvSpPr>
          <p:nvPr>
            <p:ph idx="1"/>
          </p:nvPr>
        </p:nvSpPr>
        <p:spPr/>
        <p:txBody>
          <a:bodyPr/>
          <a:lstStyle/>
          <a:p>
            <a:r>
              <a:rPr lang="en-US" dirty="0"/>
              <a:t>The purpose of the Relief Management System is to provide essential needs to the people who are in crisis. Additionally, this application also organizes and manages the resources and responsibilities of each operational unit in humanitarian           emergencies.</a:t>
            </a:r>
          </a:p>
        </p:txBody>
      </p:sp>
    </p:spTree>
    <p:extLst>
      <p:ext uri="{BB962C8B-B14F-4D97-AF65-F5344CB8AC3E}">
        <p14:creationId xmlns:p14="http://schemas.microsoft.com/office/powerpoint/2010/main" val="287391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23"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2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25"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8D1F9E61-9494-3345-BAA7-36081BB89902}"/>
              </a:ext>
            </a:extLst>
          </p:cNvPr>
          <p:cNvSpPr>
            <a:spLocks noGrp="1"/>
          </p:cNvSpPr>
          <p:nvPr>
            <p:ph type="title"/>
          </p:nvPr>
        </p:nvSpPr>
        <p:spPr>
          <a:xfrm>
            <a:off x="6858000" y="1524000"/>
            <a:ext cx="4572000" cy="2286000"/>
          </a:xfrm>
        </p:spPr>
        <p:txBody>
          <a:bodyPr vert="horz" lIns="91440" tIns="45720" rIns="91440" bIns="45720" rtlCol="0" anchor="b">
            <a:normAutofit/>
          </a:bodyPr>
          <a:lstStyle/>
          <a:p>
            <a:r>
              <a:rPr lang="en-US" kern="1200">
                <a:solidFill>
                  <a:schemeClr val="tx1"/>
                </a:solidFill>
                <a:latin typeface="+mj-lt"/>
                <a:ea typeface="+mj-ea"/>
                <a:cs typeface="+mj-cs"/>
              </a:rPr>
              <a:t>Community Request Panel</a:t>
            </a:r>
          </a:p>
        </p:txBody>
      </p:sp>
      <p:sp>
        <p:nvSpPr>
          <p:cNvPr id="26" name="Freeform: Shape 17">
            <a:extLst>
              <a:ext uri="{FF2B5EF4-FFF2-40B4-BE49-F238E27FC236}">
                <a16:creationId xmlns:a16="http://schemas.microsoft.com/office/drawing/2014/main" id="{FEDD342A-EF89-4827-9C79-749F28490B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5578824" cy="6028256"/>
          </a:xfrm>
          <a:custGeom>
            <a:avLst/>
            <a:gdLst>
              <a:gd name="connsiteX0" fmla="*/ 0 w 5578824"/>
              <a:gd name="connsiteY0" fmla="*/ 0 h 6028256"/>
              <a:gd name="connsiteX1" fmla="*/ 3897606 w 5578824"/>
              <a:gd name="connsiteY1" fmla="*/ 0 h 6028256"/>
              <a:gd name="connsiteX2" fmla="*/ 4274232 w 5578824"/>
              <a:gd name="connsiteY2" fmla="*/ 360545 h 6028256"/>
              <a:gd name="connsiteX3" fmla="*/ 4673934 w 5578824"/>
              <a:gd name="connsiteY3" fmla="*/ 738354 h 6028256"/>
              <a:gd name="connsiteX4" fmla="*/ 5421862 w 5578824"/>
              <a:gd name="connsiteY4" fmla="*/ 1773839 h 6028256"/>
              <a:gd name="connsiteX5" fmla="*/ 5469199 w 5578824"/>
              <a:gd name="connsiteY5" fmla="*/ 3329255 h 6028256"/>
              <a:gd name="connsiteX6" fmla="*/ 4741546 w 5578824"/>
              <a:gd name="connsiteY6" fmla="*/ 4877588 h 6028256"/>
              <a:gd name="connsiteX7" fmla="*/ 1325600 w 5578824"/>
              <a:gd name="connsiteY7" fmla="*/ 5980388 h 6028256"/>
              <a:gd name="connsiteX8" fmla="*/ 137593 w 5578824"/>
              <a:gd name="connsiteY8" fmla="*/ 5804042 h 6028256"/>
              <a:gd name="connsiteX9" fmla="*/ 0 w 5578824"/>
              <a:gd name="connsiteY9" fmla="*/ 5760161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4"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9"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19">
            <a:extLst>
              <a:ext uri="{FF2B5EF4-FFF2-40B4-BE49-F238E27FC236}">
                <a16:creationId xmlns:a16="http://schemas.microsoft.com/office/drawing/2014/main" id="{B47A9921-6509-49C2-BEBF-924F280660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pic>
        <p:nvPicPr>
          <p:cNvPr id="5" name="Content Placeholder 4" descr="Diagram&#10;&#10;Description automatically generated">
            <a:extLst>
              <a:ext uri="{FF2B5EF4-FFF2-40B4-BE49-F238E27FC236}">
                <a16:creationId xmlns:a16="http://schemas.microsoft.com/office/drawing/2014/main" id="{09FFA174-8EAF-844C-86E4-A434BE39B983}"/>
              </a:ext>
            </a:extLst>
          </p:cNvPr>
          <p:cNvPicPr>
            <a:picLocks noGrp="1" noChangeAspect="1"/>
          </p:cNvPicPr>
          <p:nvPr>
            <p:ph idx="1"/>
          </p:nvPr>
        </p:nvPicPr>
        <p:blipFill>
          <a:blip r:embed="rId2"/>
          <a:stretch>
            <a:fillRect/>
          </a:stretch>
        </p:blipFill>
        <p:spPr>
          <a:xfrm>
            <a:off x="145269" y="455418"/>
            <a:ext cx="6467907" cy="6096000"/>
          </a:xfrm>
          <a:prstGeom prst="rect">
            <a:avLst/>
          </a:prstGeom>
        </p:spPr>
      </p:pic>
    </p:spTree>
    <p:extLst>
      <p:ext uri="{BB962C8B-B14F-4D97-AF65-F5344CB8AC3E}">
        <p14:creationId xmlns:p14="http://schemas.microsoft.com/office/powerpoint/2010/main" val="5326188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Content Placeholder 4" descr="Graphical user interface&#10;&#10;Description automatically generated">
            <a:extLst>
              <a:ext uri="{FF2B5EF4-FFF2-40B4-BE49-F238E27FC236}">
                <a16:creationId xmlns:a16="http://schemas.microsoft.com/office/drawing/2014/main" id="{B1E9AAFD-E90B-0844-B3CF-8BA3369D8FC9}"/>
              </a:ext>
            </a:extLst>
          </p:cNvPr>
          <p:cNvPicPr>
            <a:picLocks noGrp="1" noChangeAspect="1"/>
          </p:cNvPicPr>
          <p:nvPr>
            <p:ph idx="1"/>
          </p:nvPr>
        </p:nvPicPr>
        <p:blipFill rotWithShape="1">
          <a:blip r:embed="rId2"/>
          <a:srcRect t="5222" b="21817"/>
          <a:stretch/>
        </p:blipFill>
        <p:spPr>
          <a:xfrm>
            <a:off x="20" y="10"/>
            <a:ext cx="12207220" cy="6857990"/>
          </a:xfrm>
          <a:prstGeom prst="rect">
            <a:avLst/>
          </a:prstGeom>
        </p:spPr>
      </p:pic>
      <p:sp>
        <p:nvSpPr>
          <p:cNvPr id="18" name="Rectangle 17">
            <a:extLst>
              <a:ext uri="{FF2B5EF4-FFF2-40B4-BE49-F238E27FC236}">
                <a16:creationId xmlns:a16="http://schemas.microsoft.com/office/drawing/2014/main" id="{5E698B96-C345-4CAB-9657-02BD17A19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006D455-2850-B04D-8C71-C1F7A74368A4}"/>
              </a:ext>
            </a:extLst>
          </p:cNvPr>
          <p:cNvSpPr>
            <a:spLocks noGrp="1"/>
          </p:cNvSpPr>
          <p:nvPr>
            <p:ph type="title"/>
          </p:nvPr>
        </p:nvSpPr>
        <p:spPr>
          <a:xfrm>
            <a:off x="762000" y="762000"/>
            <a:ext cx="3810000" cy="3048000"/>
          </a:xfrm>
        </p:spPr>
        <p:txBody>
          <a:bodyPr vert="horz" lIns="91440" tIns="45720" rIns="91440" bIns="45720" rtlCol="0" anchor="b">
            <a:normAutofit/>
          </a:bodyPr>
          <a:lstStyle/>
          <a:p>
            <a:r>
              <a:rPr lang="en-US" kern="1200">
                <a:solidFill>
                  <a:schemeClr val="tx1"/>
                </a:solidFill>
                <a:latin typeface="+mj-lt"/>
                <a:ea typeface="+mj-ea"/>
                <a:cs typeface="+mj-cs"/>
              </a:rPr>
              <a:t>Hospital Organization</a:t>
            </a:r>
          </a:p>
        </p:txBody>
      </p:sp>
    </p:spTree>
    <p:extLst>
      <p:ext uri="{BB962C8B-B14F-4D97-AF65-F5344CB8AC3E}">
        <p14:creationId xmlns:p14="http://schemas.microsoft.com/office/powerpoint/2010/main" val="26946576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Content Placeholder 4" descr="Table&#10;&#10;Description automatically generated with medium confidence">
            <a:extLst>
              <a:ext uri="{FF2B5EF4-FFF2-40B4-BE49-F238E27FC236}">
                <a16:creationId xmlns:a16="http://schemas.microsoft.com/office/drawing/2014/main" id="{204FEF67-6C0B-9E4F-ADDF-C01EFD0C7A95}"/>
              </a:ext>
            </a:extLst>
          </p:cNvPr>
          <p:cNvPicPr>
            <a:picLocks noGrp="1" noChangeAspect="1"/>
          </p:cNvPicPr>
          <p:nvPr>
            <p:ph idx="1"/>
          </p:nvPr>
        </p:nvPicPr>
        <p:blipFill rotWithShape="1">
          <a:blip r:embed="rId2"/>
          <a:srcRect b="16461"/>
          <a:stretch/>
        </p:blipFill>
        <p:spPr>
          <a:xfrm>
            <a:off x="20" y="10"/>
            <a:ext cx="12207220" cy="6857990"/>
          </a:xfrm>
          <a:prstGeom prst="rect">
            <a:avLst/>
          </a:prstGeom>
        </p:spPr>
      </p:pic>
      <p:sp>
        <p:nvSpPr>
          <p:cNvPr id="18" name="Rectangle 17">
            <a:extLst>
              <a:ext uri="{FF2B5EF4-FFF2-40B4-BE49-F238E27FC236}">
                <a16:creationId xmlns:a16="http://schemas.microsoft.com/office/drawing/2014/main" id="{5E698B96-C345-4CAB-9657-02BD17A19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94F300F-93B7-E942-B55C-EE07E040A17F}"/>
              </a:ext>
            </a:extLst>
          </p:cNvPr>
          <p:cNvSpPr>
            <a:spLocks noGrp="1"/>
          </p:cNvSpPr>
          <p:nvPr>
            <p:ph type="title"/>
          </p:nvPr>
        </p:nvSpPr>
        <p:spPr>
          <a:xfrm>
            <a:off x="762000" y="762000"/>
            <a:ext cx="3810000" cy="3048000"/>
          </a:xfrm>
        </p:spPr>
        <p:txBody>
          <a:bodyPr vert="horz" lIns="91440" tIns="45720" rIns="91440" bIns="45720" rtlCol="0" anchor="b">
            <a:normAutofit/>
          </a:bodyPr>
          <a:lstStyle/>
          <a:p>
            <a:r>
              <a:rPr lang="en-US" kern="1200">
                <a:solidFill>
                  <a:schemeClr val="tx1"/>
                </a:solidFill>
                <a:latin typeface="+mj-lt"/>
                <a:ea typeface="+mj-ea"/>
                <a:cs typeface="+mj-cs"/>
              </a:rPr>
              <a:t>Create Doctor Panel</a:t>
            </a:r>
          </a:p>
        </p:txBody>
      </p:sp>
    </p:spTree>
    <p:extLst>
      <p:ext uri="{BB962C8B-B14F-4D97-AF65-F5344CB8AC3E}">
        <p14:creationId xmlns:p14="http://schemas.microsoft.com/office/powerpoint/2010/main" val="4034269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Content Placeholder 4" descr="A picture containing waterfall chart&#10;&#10;Description automatically generated">
            <a:extLst>
              <a:ext uri="{FF2B5EF4-FFF2-40B4-BE49-F238E27FC236}">
                <a16:creationId xmlns:a16="http://schemas.microsoft.com/office/drawing/2014/main" id="{94AF7C54-9636-1149-B447-71F0AB316EC5}"/>
              </a:ext>
            </a:extLst>
          </p:cNvPr>
          <p:cNvPicPr>
            <a:picLocks noGrp="1" noChangeAspect="1"/>
          </p:cNvPicPr>
          <p:nvPr>
            <p:ph idx="1"/>
          </p:nvPr>
        </p:nvPicPr>
        <p:blipFill rotWithShape="1">
          <a:blip r:embed="rId2"/>
          <a:srcRect b="25093"/>
          <a:stretch/>
        </p:blipFill>
        <p:spPr>
          <a:xfrm>
            <a:off x="20" y="10"/>
            <a:ext cx="12207220" cy="6857990"/>
          </a:xfrm>
          <a:prstGeom prst="rect">
            <a:avLst/>
          </a:prstGeom>
        </p:spPr>
      </p:pic>
      <p:sp>
        <p:nvSpPr>
          <p:cNvPr id="18" name="Rectangle 17">
            <a:extLst>
              <a:ext uri="{FF2B5EF4-FFF2-40B4-BE49-F238E27FC236}">
                <a16:creationId xmlns:a16="http://schemas.microsoft.com/office/drawing/2014/main" id="{5E698B96-C345-4CAB-9657-02BD17A19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8CD750F-D158-6A4C-AEB6-7C9617820C89}"/>
              </a:ext>
            </a:extLst>
          </p:cNvPr>
          <p:cNvSpPr>
            <a:spLocks noGrp="1"/>
          </p:cNvSpPr>
          <p:nvPr>
            <p:ph type="title"/>
          </p:nvPr>
        </p:nvSpPr>
        <p:spPr>
          <a:xfrm>
            <a:off x="762000" y="762000"/>
            <a:ext cx="3810000" cy="3048000"/>
          </a:xfrm>
        </p:spPr>
        <p:txBody>
          <a:bodyPr vert="horz" lIns="91440" tIns="45720" rIns="91440" bIns="45720" rtlCol="0" anchor="b">
            <a:normAutofit/>
          </a:bodyPr>
          <a:lstStyle/>
          <a:p>
            <a:r>
              <a:rPr lang="en-US" kern="1200">
                <a:solidFill>
                  <a:schemeClr val="tx1"/>
                </a:solidFill>
                <a:latin typeface="+mj-lt"/>
                <a:ea typeface="+mj-ea"/>
                <a:cs typeface="+mj-cs"/>
              </a:rPr>
              <a:t>Manage Doctor Panel</a:t>
            </a:r>
          </a:p>
        </p:txBody>
      </p:sp>
    </p:spTree>
    <p:extLst>
      <p:ext uri="{BB962C8B-B14F-4D97-AF65-F5344CB8AC3E}">
        <p14:creationId xmlns:p14="http://schemas.microsoft.com/office/powerpoint/2010/main" val="852127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4" name="Freeform: Shape 13">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6" name="Freeform: Shape 15">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8" name="Rectangle 17">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7" name="Content Placeholder 6" descr="Graphical user interface, application&#10;&#10;Description automatically generated">
            <a:extLst>
              <a:ext uri="{FF2B5EF4-FFF2-40B4-BE49-F238E27FC236}">
                <a16:creationId xmlns:a16="http://schemas.microsoft.com/office/drawing/2014/main" id="{99BD5C65-FB3C-D64D-9FAF-6F2F5F5B3603}"/>
              </a:ext>
            </a:extLst>
          </p:cNvPr>
          <p:cNvPicPr>
            <a:picLocks noGrp="1" noChangeAspect="1"/>
          </p:cNvPicPr>
          <p:nvPr>
            <p:ph idx="1"/>
          </p:nvPr>
        </p:nvPicPr>
        <p:blipFill rotWithShape="1">
          <a:blip r:embed="rId2"/>
          <a:srcRect b="17986"/>
          <a:stretch/>
        </p:blipFill>
        <p:spPr>
          <a:xfrm>
            <a:off x="20" y="10"/>
            <a:ext cx="12207220" cy="6857990"/>
          </a:xfrm>
          <a:prstGeom prst="rect">
            <a:avLst/>
          </a:prstGeom>
        </p:spPr>
      </p:pic>
      <p:sp>
        <p:nvSpPr>
          <p:cNvPr id="20" name="Rectangle 19">
            <a:extLst>
              <a:ext uri="{FF2B5EF4-FFF2-40B4-BE49-F238E27FC236}">
                <a16:creationId xmlns:a16="http://schemas.microsoft.com/office/drawing/2014/main" id="{5E698B96-C345-4CAB-9657-02BD17A19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A08E9C7-FA3D-7340-8E74-A8313A47E41E}"/>
              </a:ext>
            </a:extLst>
          </p:cNvPr>
          <p:cNvSpPr>
            <a:spLocks noGrp="1"/>
          </p:cNvSpPr>
          <p:nvPr>
            <p:ph type="title"/>
          </p:nvPr>
        </p:nvSpPr>
        <p:spPr>
          <a:xfrm>
            <a:off x="762000" y="762000"/>
            <a:ext cx="3810000" cy="3048000"/>
          </a:xfrm>
        </p:spPr>
        <p:txBody>
          <a:bodyPr vert="horz" lIns="91440" tIns="45720" rIns="91440" bIns="45720" rtlCol="0" anchor="b">
            <a:normAutofit/>
          </a:bodyPr>
          <a:lstStyle/>
          <a:p>
            <a:r>
              <a:rPr lang="en-US" kern="1200">
                <a:solidFill>
                  <a:schemeClr val="tx1"/>
                </a:solidFill>
                <a:latin typeface="+mj-lt"/>
                <a:ea typeface="+mj-ea"/>
                <a:cs typeface="+mj-cs"/>
              </a:rPr>
              <a:t>Service Provider Organization</a:t>
            </a:r>
          </a:p>
        </p:txBody>
      </p:sp>
    </p:spTree>
    <p:extLst>
      <p:ext uri="{BB962C8B-B14F-4D97-AF65-F5344CB8AC3E}">
        <p14:creationId xmlns:p14="http://schemas.microsoft.com/office/powerpoint/2010/main" val="2215216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Content Placeholder 4" descr="Diagram&#10;&#10;Description automatically generated">
            <a:extLst>
              <a:ext uri="{FF2B5EF4-FFF2-40B4-BE49-F238E27FC236}">
                <a16:creationId xmlns:a16="http://schemas.microsoft.com/office/drawing/2014/main" id="{6FACCEA5-50F2-D341-A020-53EE2CE41336}"/>
              </a:ext>
            </a:extLst>
          </p:cNvPr>
          <p:cNvPicPr>
            <a:picLocks noGrp="1" noChangeAspect="1"/>
          </p:cNvPicPr>
          <p:nvPr>
            <p:ph idx="1"/>
          </p:nvPr>
        </p:nvPicPr>
        <p:blipFill rotWithShape="1">
          <a:blip r:embed="rId2"/>
          <a:srcRect t="17579" r="1" b="26663"/>
          <a:stretch/>
        </p:blipFill>
        <p:spPr>
          <a:xfrm>
            <a:off x="20" y="10"/>
            <a:ext cx="12207220" cy="6857990"/>
          </a:xfrm>
          <a:prstGeom prst="rect">
            <a:avLst/>
          </a:prstGeom>
        </p:spPr>
      </p:pic>
      <p:sp>
        <p:nvSpPr>
          <p:cNvPr id="18" name="Rectangle 17">
            <a:extLst>
              <a:ext uri="{FF2B5EF4-FFF2-40B4-BE49-F238E27FC236}">
                <a16:creationId xmlns:a16="http://schemas.microsoft.com/office/drawing/2014/main" id="{5E698B96-C345-4CAB-9657-02BD17A19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1C314A7-6D4E-7041-A43B-06E5D580CF1E}"/>
              </a:ext>
            </a:extLst>
          </p:cNvPr>
          <p:cNvSpPr>
            <a:spLocks noGrp="1"/>
          </p:cNvSpPr>
          <p:nvPr>
            <p:ph type="title"/>
          </p:nvPr>
        </p:nvSpPr>
        <p:spPr>
          <a:xfrm>
            <a:off x="762000" y="762000"/>
            <a:ext cx="3810000" cy="3048000"/>
          </a:xfrm>
        </p:spPr>
        <p:txBody>
          <a:bodyPr vert="horz" lIns="91440" tIns="45720" rIns="91440" bIns="45720" rtlCol="0" anchor="b">
            <a:normAutofit/>
          </a:bodyPr>
          <a:lstStyle/>
          <a:p>
            <a:r>
              <a:rPr lang="en-US" kern="1200">
                <a:solidFill>
                  <a:schemeClr val="tx1"/>
                </a:solidFill>
                <a:latin typeface="+mj-lt"/>
                <a:ea typeface="+mj-ea"/>
                <a:cs typeface="+mj-cs"/>
              </a:rPr>
              <a:t>Distributor Panel</a:t>
            </a:r>
          </a:p>
        </p:txBody>
      </p:sp>
    </p:spTree>
    <p:extLst>
      <p:ext uri="{BB962C8B-B14F-4D97-AF65-F5344CB8AC3E}">
        <p14:creationId xmlns:p14="http://schemas.microsoft.com/office/powerpoint/2010/main" val="7289322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Content Placeholder 4" descr="Graphical user interface&#10;&#10;Description automatically generated">
            <a:extLst>
              <a:ext uri="{FF2B5EF4-FFF2-40B4-BE49-F238E27FC236}">
                <a16:creationId xmlns:a16="http://schemas.microsoft.com/office/drawing/2014/main" id="{D3E5DEBD-0353-6A45-917E-B6C21A325DE0}"/>
              </a:ext>
            </a:extLst>
          </p:cNvPr>
          <p:cNvPicPr>
            <a:picLocks noGrp="1" noChangeAspect="1"/>
          </p:cNvPicPr>
          <p:nvPr>
            <p:ph idx="1"/>
          </p:nvPr>
        </p:nvPicPr>
        <p:blipFill rotWithShape="1">
          <a:blip r:embed="rId2"/>
          <a:srcRect b="9020"/>
          <a:stretch/>
        </p:blipFill>
        <p:spPr>
          <a:xfrm>
            <a:off x="20" y="10"/>
            <a:ext cx="12207220" cy="6857990"/>
          </a:xfrm>
          <a:prstGeom prst="rect">
            <a:avLst/>
          </a:prstGeom>
        </p:spPr>
      </p:pic>
      <p:sp>
        <p:nvSpPr>
          <p:cNvPr id="18" name="Rectangle 17">
            <a:extLst>
              <a:ext uri="{FF2B5EF4-FFF2-40B4-BE49-F238E27FC236}">
                <a16:creationId xmlns:a16="http://schemas.microsoft.com/office/drawing/2014/main" id="{5E698B96-C345-4CAB-9657-02BD17A19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EEE94F-C6E5-2B4B-892D-15DE2D6C3BE5}"/>
              </a:ext>
            </a:extLst>
          </p:cNvPr>
          <p:cNvSpPr>
            <a:spLocks noGrp="1"/>
          </p:cNvSpPr>
          <p:nvPr>
            <p:ph type="title"/>
          </p:nvPr>
        </p:nvSpPr>
        <p:spPr>
          <a:xfrm>
            <a:off x="762000" y="762000"/>
            <a:ext cx="3810000" cy="3048000"/>
          </a:xfrm>
        </p:spPr>
        <p:txBody>
          <a:bodyPr vert="horz" lIns="91440" tIns="45720" rIns="91440" bIns="45720" rtlCol="0" anchor="b">
            <a:normAutofit/>
          </a:bodyPr>
          <a:lstStyle/>
          <a:p>
            <a:r>
              <a:rPr lang="en-US" kern="1200">
                <a:solidFill>
                  <a:schemeClr val="tx1"/>
                </a:solidFill>
                <a:latin typeface="+mj-lt"/>
                <a:ea typeface="+mj-ea"/>
                <a:cs typeface="+mj-cs"/>
              </a:rPr>
              <a:t>Emergency Organization</a:t>
            </a:r>
          </a:p>
        </p:txBody>
      </p:sp>
    </p:spTree>
    <p:extLst>
      <p:ext uri="{BB962C8B-B14F-4D97-AF65-F5344CB8AC3E}">
        <p14:creationId xmlns:p14="http://schemas.microsoft.com/office/powerpoint/2010/main" val="1698202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Content Placeholder 4" descr="Table&#10;&#10;Description automatically generated with medium confidence">
            <a:extLst>
              <a:ext uri="{FF2B5EF4-FFF2-40B4-BE49-F238E27FC236}">
                <a16:creationId xmlns:a16="http://schemas.microsoft.com/office/drawing/2014/main" id="{9252193F-3039-9045-B30D-F56DC2BE21FE}"/>
              </a:ext>
            </a:extLst>
          </p:cNvPr>
          <p:cNvPicPr>
            <a:picLocks noGrp="1" noChangeAspect="1"/>
          </p:cNvPicPr>
          <p:nvPr>
            <p:ph idx="1"/>
          </p:nvPr>
        </p:nvPicPr>
        <p:blipFill rotWithShape="1">
          <a:blip r:embed="rId2"/>
          <a:srcRect l="3683" r="10877" b="1"/>
          <a:stretch/>
        </p:blipFill>
        <p:spPr>
          <a:xfrm>
            <a:off x="20" y="10"/>
            <a:ext cx="12207220" cy="6857990"/>
          </a:xfrm>
          <a:prstGeom prst="rect">
            <a:avLst/>
          </a:prstGeom>
        </p:spPr>
      </p:pic>
      <p:sp>
        <p:nvSpPr>
          <p:cNvPr id="18" name="Rectangle 17">
            <a:extLst>
              <a:ext uri="{FF2B5EF4-FFF2-40B4-BE49-F238E27FC236}">
                <a16:creationId xmlns:a16="http://schemas.microsoft.com/office/drawing/2014/main" id="{5E698B96-C345-4CAB-9657-02BD17A19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B0DA497-2041-6A4E-91B8-64D8DA386AB9}"/>
              </a:ext>
            </a:extLst>
          </p:cNvPr>
          <p:cNvSpPr>
            <a:spLocks noGrp="1"/>
          </p:cNvSpPr>
          <p:nvPr>
            <p:ph type="title"/>
          </p:nvPr>
        </p:nvSpPr>
        <p:spPr>
          <a:xfrm>
            <a:off x="762000" y="762000"/>
            <a:ext cx="3810000" cy="3048000"/>
          </a:xfrm>
        </p:spPr>
        <p:txBody>
          <a:bodyPr vert="horz" lIns="91440" tIns="45720" rIns="91440" bIns="45720" rtlCol="0" anchor="b">
            <a:normAutofit/>
          </a:bodyPr>
          <a:lstStyle/>
          <a:p>
            <a:r>
              <a:rPr lang="en-US" kern="1200">
                <a:solidFill>
                  <a:schemeClr val="tx1"/>
                </a:solidFill>
                <a:latin typeface="+mj-lt"/>
                <a:ea typeface="+mj-ea"/>
                <a:cs typeface="+mj-cs"/>
              </a:rPr>
              <a:t>Doctor Role Panel</a:t>
            </a:r>
          </a:p>
        </p:txBody>
      </p:sp>
    </p:spTree>
    <p:extLst>
      <p:ext uri="{BB962C8B-B14F-4D97-AF65-F5344CB8AC3E}">
        <p14:creationId xmlns:p14="http://schemas.microsoft.com/office/powerpoint/2010/main" val="4142770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D3C4E-210D-9D49-AF43-925666FB332B}"/>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426E560F-E3CA-E64D-92C5-63FEC156C5D9}"/>
              </a:ext>
            </a:extLst>
          </p:cNvPr>
          <p:cNvSpPr>
            <a:spLocks noGrp="1"/>
          </p:cNvSpPr>
          <p:nvPr>
            <p:ph idx="1"/>
          </p:nvPr>
        </p:nvSpPr>
        <p:spPr/>
        <p:txBody>
          <a:bodyPr/>
          <a:lstStyle/>
          <a:p>
            <a:r>
              <a:rPr lang="en-US" dirty="0"/>
              <a:t>Today's world is being influenced by crises on a large scale. Emergency situations can have severe health, economic, political, and societal effects, both in the short and long term. They significantly impact community health and well-being, health system resilience, national economic stability, and progress toward the Sustainable Development Goals.</a:t>
            </a:r>
          </a:p>
        </p:txBody>
      </p:sp>
    </p:spTree>
    <p:extLst>
      <p:ext uri="{BB962C8B-B14F-4D97-AF65-F5344CB8AC3E}">
        <p14:creationId xmlns:p14="http://schemas.microsoft.com/office/powerpoint/2010/main" val="440476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A1F89-48B2-5042-8E57-B866696FFCBE}"/>
              </a:ext>
            </a:extLst>
          </p:cNvPr>
          <p:cNvSpPr>
            <a:spLocks noGrp="1"/>
          </p:cNvSpPr>
          <p:nvPr>
            <p:ph type="title"/>
          </p:nvPr>
        </p:nvSpPr>
        <p:spPr/>
        <p:txBody>
          <a:bodyPr/>
          <a:lstStyle/>
          <a:p>
            <a:r>
              <a:rPr lang="en-US" dirty="0"/>
              <a:t>Extra Features</a:t>
            </a:r>
          </a:p>
        </p:txBody>
      </p:sp>
      <p:sp>
        <p:nvSpPr>
          <p:cNvPr id="3" name="Content Placeholder 2">
            <a:extLst>
              <a:ext uri="{FF2B5EF4-FFF2-40B4-BE49-F238E27FC236}">
                <a16:creationId xmlns:a16="http://schemas.microsoft.com/office/drawing/2014/main" id="{616A4561-3DA0-E945-9901-E89178EDCEDE}"/>
              </a:ext>
            </a:extLst>
          </p:cNvPr>
          <p:cNvSpPr>
            <a:spLocks noGrp="1"/>
          </p:cNvSpPr>
          <p:nvPr>
            <p:ph idx="1"/>
          </p:nvPr>
        </p:nvSpPr>
        <p:spPr/>
        <p:txBody>
          <a:bodyPr>
            <a:normAutofit fontScale="92500" lnSpcReduction="10000"/>
          </a:bodyPr>
          <a:lstStyle/>
          <a:p>
            <a:r>
              <a:rPr lang="en-US" dirty="0"/>
              <a:t>The location of the organization can be set up by the organization’s admin</a:t>
            </a:r>
          </a:p>
          <a:p>
            <a:r>
              <a:rPr lang="en-US"/>
              <a:t>Email Confirmation Sent to User</a:t>
            </a:r>
            <a:endParaRPr lang="en-US" dirty="0"/>
          </a:p>
          <a:p>
            <a:r>
              <a:rPr lang="en-US" dirty="0"/>
              <a:t>System admin can see all the organizations for that network across the map</a:t>
            </a:r>
          </a:p>
          <a:p>
            <a:r>
              <a:rPr lang="en-US" dirty="0"/>
              <a:t>Admin can monitor work request flow via graph for that network, across enterprises</a:t>
            </a:r>
          </a:p>
          <a:p>
            <a:pPr marL="0" indent="0">
              <a:buNone/>
            </a:pPr>
            <a:endParaRPr lang="en-US" dirty="0"/>
          </a:p>
          <a:p>
            <a:pPr>
              <a:buFont typeface="Wingdings" pitchFamily="2" charset="2"/>
              <a:buChar char="§"/>
            </a:pPr>
            <a:endParaRPr lang="en-US" dirty="0"/>
          </a:p>
          <a:p>
            <a:pPr>
              <a:buFont typeface="Wingdings" pitchFamily="2" charset="2"/>
              <a:buChar char="§"/>
            </a:pPr>
            <a:endParaRPr lang="en-US" dirty="0"/>
          </a:p>
        </p:txBody>
      </p:sp>
    </p:spTree>
    <p:extLst>
      <p:ext uri="{BB962C8B-B14F-4D97-AF65-F5344CB8AC3E}">
        <p14:creationId xmlns:p14="http://schemas.microsoft.com/office/powerpoint/2010/main" val="1055541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F1614-36DB-5248-9221-1D15F310BA7A}"/>
              </a:ext>
            </a:extLst>
          </p:cNvPr>
          <p:cNvSpPr>
            <a:spLocks noGrp="1"/>
          </p:cNvSpPr>
          <p:nvPr>
            <p:ph type="title"/>
          </p:nvPr>
        </p:nvSpPr>
        <p:spPr/>
        <p:txBody>
          <a:bodyPr/>
          <a:lstStyle/>
          <a:p>
            <a:r>
              <a:rPr lang="en-US" dirty="0"/>
              <a:t>Roles &amp; Capabilities</a:t>
            </a:r>
          </a:p>
        </p:txBody>
      </p:sp>
      <p:sp>
        <p:nvSpPr>
          <p:cNvPr id="3" name="Content Placeholder 2">
            <a:extLst>
              <a:ext uri="{FF2B5EF4-FFF2-40B4-BE49-F238E27FC236}">
                <a16:creationId xmlns:a16="http://schemas.microsoft.com/office/drawing/2014/main" id="{244EE15A-6B49-4048-B364-FDFEA3433806}"/>
              </a:ext>
            </a:extLst>
          </p:cNvPr>
          <p:cNvSpPr>
            <a:spLocks noGrp="1"/>
          </p:cNvSpPr>
          <p:nvPr>
            <p:ph idx="1"/>
          </p:nvPr>
        </p:nvSpPr>
        <p:spPr/>
        <p:txBody>
          <a:bodyPr>
            <a:normAutofit fontScale="92500" lnSpcReduction="10000"/>
          </a:bodyPr>
          <a:lstStyle/>
          <a:p>
            <a:pPr>
              <a:buFont typeface="Wingdings" pitchFamily="2" charset="2"/>
              <a:buChar char="q"/>
            </a:pPr>
            <a:r>
              <a:rPr lang="en-US" dirty="0"/>
              <a:t> </a:t>
            </a:r>
            <a:r>
              <a:rPr lang="en-US" u="sng" dirty="0"/>
              <a:t>System Admin Role</a:t>
            </a:r>
          </a:p>
          <a:p>
            <a:pPr marL="0" indent="0">
              <a:buNone/>
            </a:pPr>
            <a:r>
              <a:rPr lang="en-US" dirty="0"/>
              <a:t>	The responsibility of this role is to create enterprises, 	networks and enterprises accounts.</a:t>
            </a:r>
          </a:p>
          <a:p>
            <a:pPr>
              <a:buFont typeface="Wingdings" pitchFamily="2" charset="2"/>
              <a:buChar char="q"/>
            </a:pPr>
            <a:r>
              <a:rPr lang="en-US" dirty="0"/>
              <a:t> </a:t>
            </a:r>
            <a:r>
              <a:rPr lang="en-US" u="sng" dirty="0"/>
              <a:t>Hospital Admin Role</a:t>
            </a:r>
          </a:p>
          <a:p>
            <a:pPr marL="0" indent="0">
              <a:buNone/>
            </a:pPr>
            <a:r>
              <a:rPr lang="en-US" dirty="0"/>
              <a:t>	The responsibility of this role is to create clinic and blood 	bank organizations, manage employees and create user 	accounts</a:t>
            </a:r>
          </a:p>
        </p:txBody>
      </p:sp>
    </p:spTree>
    <p:extLst>
      <p:ext uri="{BB962C8B-B14F-4D97-AF65-F5344CB8AC3E}">
        <p14:creationId xmlns:p14="http://schemas.microsoft.com/office/powerpoint/2010/main" val="3248336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F1614-36DB-5248-9221-1D15F310BA7A}"/>
              </a:ext>
            </a:extLst>
          </p:cNvPr>
          <p:cNvSpPr>
            <a:spLocks noGrp="1"/>
          </p:cNvSpPr>
          <p:nvPr>
            <p:ph type="title"/>
          </p:nvPr>
        </p:nvSpPr>
        <p:spPr/>
        <p:txBody>
          <a:bodyPr/>
          <a:lstStyle/>
          <a:p>
            <a:r>
              <a:rPr lang="en-US" dirty="0"/>
              <a:t>Roles &amp; Capabilities</a:t>
            </a:r>
          </a:p>
        </p:txBody>
      </p:sp>
      <p:sp>
        <p:nvSpPr>
          <p:cNvPr id="3" name="Content Placeholder 2">
            <a:extLst>
              <a:ext uri="{FF2B5EF4-FFF2-40B4-BE49-F238E27FC236}">
                <a16:creationId xmlns:a16="http://schemas.microsoft.com/office/drawing/2014/main" id="{244EE15A-6B49-4048-B364-FDFEA3433806}"/>
              </a:ext>
            </a:extLst>
          </p:cNvPr>
          <p:cNvSpPr>
            <a:spLocks noGrp="1"/>
          </p:cNvSpPr>
          <p:nvPr>
            <p:ph idx="1"/>
          </p:nvPr>
        </p:nvSpPr>
        <p:spPr/>
        <p:txBody>
          <a:bodyPr/>
          <a:lstStyle/>
          <a:p>
            <a:pPr>
              <a:buFont typeface="Wingdings" pitchFamily="2" charset="2"/>
              <a:buChar char="q"/>
            </a:pPr>
            <a:r>
              <a:rPr lang="en-US" dirty="0"/>
              <a:t> </a:t>
            </a:r>
            <a:r>
              <a:rPr lang="en-US" u="sng" dirty="0"/>
              <a:t>Service Provider Admin Role</a:t>
            </a:r>
          </a:p>
          <a:p>
            <a:pPr marL="0" indent="0">
              <a:buNone/>
            </a:pPr>
            <a:r>
              <a:rPr lang="en-US" dirty="0"/>
              <a:t>	The responsibility of this role is to create food and shelter 	organization, manage user accounts and employees</a:t>
            </a:r>
          </a:p>
          <a:p>
            <a:pPr>
              <a:buFont typeface="Wingdings" pitchFamily="2" charset="2"/>
              <a:buChar char="q"/>
            </a:pPr>
            <a:r>
              <a:rPr lang="en-US" dirty="0"/>
              <a:t> </a:t>
            </a:r>
            <a:r>
              <a:rPr lang="en-US" u="sng" dirty="0"/>
              <a:t>NGO Admin Role</a:t>
            </a:r>
          </a:p>
          <a:p>
            <a:pPr marL="0" indent="0">
              <a:buNone/>
            </a:pPr>
            <a:r>
              <a:rPr lang="en-US" dirty="0"/>
              <a:t>	To set up NGO information and can request Donation and 	Clinic Organization</a:t>
            </a:r>
          </a:p>
        </p:txBody>
      </p:sp>
    </p:spTree>
    <p:extLst>
      <p:ext uri="{BB962C8B-B14F-4D97-AF65-F5344CB8AC3E}">
        <p14:creationId xmlns:p14="http://schemas.microsoft.com/office/powerpoint/2010/main" val="1563177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F1614-36DB-5248-9221-1D15F310BA7A}"/>
              </a:ext>
            </a:extLst>
          </p:cNvPr>
          <p:cNvSpPr>
            <a:spLocks noGrp="1"/>
          </p:cNvSpPr>
          <p:nvPr>
            <p:ph type="title"/>
          </p:nvPr>
        </p:nvSpPr>
        <p:spPr/>
        <p:txBody>
          <a:bodyPr/>
          <a:lstStyle/>
          <a:p>
            <a:r>
              <a:rPr lang="en-US" dirty="0"/>
              <a:t>Roles &amp; Capabilities</a:t>
            </a:r>
          </a:p>
        </p:txBody>
      </p:sp>
      <p:sp>
        <p:nvSpPr>
          <p:cNvPr id="3" name="Content Placeholder 2">
            <a:extLst>
              <a:ext uri="{FF2B5EF4-FFF2-40B4-BE49-F238E27FC236}">
                <a16:creationId xmlns:a16="http://schemas.microsoft.com/office/drawing/2014/main" id="{244EE15A-6B49-4048-B364-FDFEA3433806}"/>
              </a:ext>
            </a:extLst>
          </p:cNvPr>
          <p:cNvSpPr>
            <a:spLocks noGrp="1"/>
          </p:cNvSpPr>
          <p:nvPr>
            <p:ph idx="1"/>
          </p:nvPr>
        </p:nvSpPr>
        <p:spPr/>
        <p:txBody>
          <a:bodyPr>
            <a:normAutofit fontScale="92500" lnSpcReduction="10000"/>
          </a:bodyPr>
          <a:lstStyle/>
          <a:p>
            <a:pPr>
              <a:buFont typeface="Wingdings" pitchFamily="2" charset="2"/>
              <a:buChar char="q"/>
            </a:pPr>
            <a:r>
              <a:rPr lang="en-US" dirty="0"/>
              <a:t> </a:t>
            </a:r>
            <a:r>
              <a:rPr lang="en-US" u="sng" dirty="0"/>
              <a:t>Donation Admin Role</a:t>
            </a:r>
          </a:p>
          <a:p>
            <a:pPr marL="0" indent="0">
              <a:buNone/>
            </a:pPr>
            <a:r>
              <a:rPr lang="en-US" dirty="0"/>
              <a:t>	The responsibility of this admin is to handle requests from 	NGO organizations</a:t>
            </a:r>
          </a:p>
          <a:p>
            <a:pPr>
              <a:buFont typeface="Wingdings" pitchFamily="2" charset="2"/>
              <a:buChar char="q"/>
            </a:pPr>
            <a:r>
              <a:rPr lang="en-US" dirty="0"/>
              <a:t> </a:t>
            </a:r>
            <a:r>
              <a:rPr lang="en-US" u="sng" dirty="0"/>
              <a:t>Emergency Admin Role</a:t>
            </a:r>
          </a:p>
          <a:p>
            <a:pPr marL="0" indent="0">
              <a:buNone/>
            </a:pPr>
            <a:r>
              <a:rPr lang="en-US" dirty="0"/>
              <a:t>	The responsibility of this admin is to create emergency 	organizations like fire and police, manage its employees and 	create user accounts</a:t>
            </a:r>
          </a:p>
        </p:txBody>
      </p:sp>
    </p:spTree>
    <p:extLst>
      <p:ext uri="{BB962C8B-B14F-4D97-AF65-F5344CB8AC3E}">
        <p14:creationId xmlns:p14="http://schemas.microsoft.com/office/powerpoint/2010/main" val="3273385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F1614-36DB-5248-9221-1D15F310BA7A}"/>
              </a:ext>
            </a:extLst>
          </p:cNvPr>
          <p:cNvSpPr>
            <a:spLocks noGrp="1"/>
          </p:cNvSpPr>
          <p:nvPr>
            <p:ph type="title"/>
          </p:nvPr>
        </p:nvSpPr>
        <p:spPr/>
        <p:txBody>
          <a:bodyPr/>
          <a:lstStyle/>
          <a:p>
            <a:r>
              <a:rPr lang="en-US" dirty="0"/>
              <a:t>Roles &amp; Capabilities</a:t>
            </a:r>
          </a:p>
        </p:txBody>
      </p:sp>
      <p:sp>
        <p:nvSpPr>
          <p:cNvPr id="3" name="Content Placeholder 2">
            <a:extLst>
              <a:ext uri="{FF2B5EF4-FFF2-40B4-BE49-F238E27FC236}">
                <a16:creationId xmlns:a16="http://schemas.microsoft.com/office/drawing/2014/main" id="{244EE15A-6B49-4048-B364-FDFEA3433806}"/>
              </a:ext>
            </a:extLst>
          </p:cNvPr>
          <p:cNvSpPr>
            <a:spLocks noGrp="1"/>
          </p:cNvSpPr>
          <p:nvPr>
            <p:ph idx="1"/>
          </p:nvPr>
        </p:nvSpPr>
        <p:spPr/>
        <p:txBody>
          <a:bodyPr>
            <a:normAutofit fontScale="92500" lnSpcReduction="10000"/>
          </a:bodyPr>
          <a:lstStyle/>
          <a:p>
            <a:pPr>
              <a:buFont typeface="Wingdings" pitchFamily="2" charset="2"/>
              <a:buChar char="q"/>
            </a:pPr>
            <a:r>
              <a:rPr lang="en-US" dirty="0"/>
              <a:t> </a:t>
            </a:r>
            <a:r>
              <a:rPr lang="en-US" u="sng" dirty="0"/>
              <a:t>Community Admin Role</a:t>
            </a:r>
          </a:p>
          <a:p>
            <a:pPr marL="0" indent="0">
              <a:buNone/>
            </a:pPr>
            <a:r>
              <a:rPr lang="en-US" dirty="0"/>
              <a:t>	This admin is the end-user and its responsibility is to request 	different available aid on behalf of its people.</a:t>
            </a:r>
          </a:p>
          <a:p>
            <a:pPr>
              <a:buFont typeface="Wingdings" pitchFamily="2" charset="2"/>
              <a:buChar char="q"/>
            </a:pPr>
            <a:r>
              <a:rPr lang="en-US" dirty="0"/>
              <a:t> </a:t>
            </a:r>
            <a:r>
              <a:rPr lang="en-US" u="sng" dirty="0"/>
              <a:t>Distributor Admin Role</a:t>
            </a:r>
          </a:p>
          <a:p>
            <a:pPr marL="0" indent="0">
              <a:buNone/>
            </a:pPr>
            <a:r>
              <a:rPr lang="en-US" dirty="0"/>
              <a:t>	The responsibility of this admin is to produce food,		manage food-related requests from food organizations 		and set up organizational information</a:t>
            </a:r>
          </a:p>
        </p:txBody>
      </p:sp>
    </p:spTree>
    <p:extLst>
      <p:ext uri="{BB962C8B-B14F-4D97-AF65-F5344CB8AC3E}">
        <p14:creationId xmlns:p14="http://schemas.microsoft.com/office/powerpoint/2010/main" val="3497288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F1614-36DB-5248-9221-1D15F310BA7A}"/>
              </a:ext>
            </a:extLst>
          </p:cNvPr>
          <p:cNvSpPr>
            <a:spLocks noGrp="1"/>
          </p:cNvSpPr>
          <p:nvPr>
            <p:ph type="title"/>
          </p:nvPr>
        </p:nvSpPr>
        <p:spPr/>
        <p:txBody>
          <a:bodyPr/>
          <a:lstStyle/>
          <a:p>
            <a:r>
              <a:rPr lang="en-US" dirty="0"/>
              <a:t>Roles &amp; Capabilities</a:t>
            </a:r>
          </a:p>
        </p:txBody>
      </p:sp>
      <p:sp>
        <p:nvSpPr>
          <p:cNvPr id="3" name="Content Placeholder 2">
            <a:extLst>
              <a:ext uri="{FF2B5EF4-FFF2-40B4-BE49-F238E27FC236}">
                <a16:creationId xmlns:a16="http://schemas.microsoft.com/office/drawing/2014/main" id="{244EE15A-6B49-4048-B364-FDFEA3433806}"/>
              </a:ext>
            </a:extLst>
          </p:cNvPr>
          <p:cNvSpPr>
            <a:spLocks noGrp="1"/>
          </p:cNvSpPr>
          <p:nvPr>
            <p:ph idx="1"/>
          </p:nvPr>
        </p:nvSpPr>
        <p:spPr/>
        <p:txBody>
          <a:bodyPr>
            <a:normAutofit fontScale="92500" lnSpcReduction="10000"/>
          </a:bodyPr>
          <a:lstStyle/>
          <a:p>
            <a:pPr>
              <a:buFont typeface="Wingdings" pitchFamily="2" charset="2"/>
              <a:buChar char="q"/>
            </a:pPr>
            <a:r>
              <a:rPr lang="en-US" dirty="0"/>
              <a:t> </a:t>
            </a:r>
            <a:r>
              <a:rPr lang="en-US" u="sng" dirty="0"/>
              <a:t>Clinic Admin Role</a:t>
            </a:r>
          </a:p>
          <a:p>
            <a:pPr marL="0" indent="0">
              <a:buNone/>
            </a:pPr>
            <a:r>
              <a:rPr lang="en-US" dirty="0"/>
              <a:t>	The responsibility of this admin is to manage requests from 	communities and NGOs, user accounts  and create doctors for 	that clinic </a:t>
            </a:r>
          </a:p>
          <a:p>
            <a:pPr>
              <a:buFont typeface="Wingdings" pitchFamily="2" charset="2"/>
              <a:buChar char="q"/>
            </a:pPr>
            <a:r>
              <a:rPr lang="en-US" dirty="0"/>
              <a:t> </a:t>
            </a:r>
            <a:r>
              <a:rPr lang="en-US" u="sng" dirty="0"/>
              <a:t>Doctor Admin Role</a:t>
            </a:r>
          </a:p>
          <a:p>
            <a:pPr marL="0" indent="0">
              <a:buNone/>
            </a:pPr>
            <a:r>
              <a:rPr lang="en-US" dirty="0"/>
              <a:t>	The responsibility of this admin is to manage patient requests 	from communities</a:t>
            </a:r>
          </a:p>
        </p:txBody>
      </p:sp>
    </p:spTree>
    <p:extLst>
      <p:ext uri="{BB962C8B-B14F-4D97-AF65-F5344CB8AC3E}">
        <p14:creationId xmlns:p14="http://schemas.microsoft.com/office/powerpoint/2010/main" val="3890780049"/>
      </p:ext>
    </p:extLst>
  </p:cSld>
  <p:clrMapOvr>
    <a:masterClrMapping/>
  </p:clrMapOvr>
</p:sld>
</file>

<file path=ppt/theme/theme1.xml><?xml version="1.0" encoding="utf-8"?>
<a:theme xmlns:a="http://schemas.openxmlformats.org/drawingml/2006/main" name="PebbleVTI">
  <a:themeElements>
    <a:clrScheme name="AnalogousFromRegularSeedLeftStep">
      <a:dk1>
        <a:srgbClr val="000000"/>
      </a:dk1>
      <a:lt1>
        <a:srgbClr val="FFFFFF"/>
      </a:lt1>
      <a:dk2>
        <a:srgbClr val="241B2F"/>
      </a:dk2>
      <a:lt2>
        <a:srgbClr val="F0F3F1"/>
      </a:lt2>
      <a:accent1>
        <a:srgbClr val="E729B2"/>
      </a:accent1>
      <a:accent2>
        <a:srgbClr val="BA17D5"/>
      </a:accent2>
      <a:accent3>
        <a:srgbClr val="7D29E7"/>
      </a:accent3>
      <a:accent4>
        <a:srgbClr val="342FD9"/>
      </a:accent4>
      <a:accent5>
        <a:srgbClr val="2973E7"/>
      </a:accent5>
      <a:accent6>
        <a:srgbClr val="17B0D5"/>
      </a:accent6>
      <a:hlink>
        <a:srgbClr val="349D51"/>
      </a:hlink>
      <a:folHlink>
        <a:srgbClr val="7F7F7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docProps/app.xml><?xml version="1.0" encoding="utf-8"?>
<Properties xmlns="http://schemas.openxmlformats.org/officeDocument/2006/extended-properties" xmlns:vt="http://schemas.openxmlformats.org/officeDocument/2006/docPropsVTypes">
  <TotalTime>233</TotalTime>
  <Words>620</Words>
  <Application>Microsoft Macintosh PowerPoint</Application>
  <PresentationFormat>Widescreen</PresentationFormat>
  <Paragraphs>71</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Avenir Next LT Pro</vt:lpstr>
      <vt:lpstr>Avenir Next LT Pro Light</vt:lpstr>
      <vt:lpstr>Sitka Subheading</vt:lpstr>
      <vt:lpstr>Wingdings</vt:lpstr>
      <vt:lpstr>PebbleVTI</vt:lpstr>
      <vt:lpstr>Relief Management System</vt:lpstr>
      <vt:lpstr>About Ecosystem</vt:lpstr>
      <vt:lpstr>Problem Statement</vt:lpstr>
      <vt:lpstr>Extra Features</vt:lpstr>
      <vt:lpstr>Roles &amp; Capabilities</vt:lpstr>
      <vt:lpstr>Roles &amp; Capabilities</vt:lpstr>
      <vt:lpstr>Roles &amp; Capabilities</vt:lpstr>
      <vt:lpstr>Roles &amp; Capabilities</vt:lpstr>
      <vt:lpstr>Roles &amp; Capabilities</vt:lpstr>
      <vt:lpstr>Roles &amp; Capabilities</vt:lpstr>
      <vt:lpstr>Roles &amp; Capabilities</vt:lpstr>
      <vt:lpstr>Roles &amp; Capabilities</vt:lpstr>
      <vt:lpstr>Key Functionality</vt:lpstr>
      <vt:lpstr>UML Diagram</vt:lpstr>
      <vt:lpstr>Flowchart</vt:lpstr>
      <vt:lpstr>Home Page</vt:lpstr>
      <vt:lpstr>Manage Network</vt:lpstr>
      <vt:lpstr>Manage Enterprise</vt:lpstr>
      <vt:lpstr>Manage User Accounts</vt:lpstr>
      <vt:lpstr>Community Request Panel</vt:lpstr>
      <vt:lpstr>Hospital Organization</vt:lpstr>
      <vt:lpstr>Create Doctor Panel</vt:lpstr>
      <vt:lpstr>Manage Doctor Panel</vt:lpstr>
      <vt:lpstr>Service Provider Organization</vt:lpstr>
      <vt:lpstr>Distributor Panel</vt:lpstr>
      <vt:lpstr>Emergency Organization</vt:lpstr>
      <vt:lpstr>Doctor Role Panel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Relief Management System</dc:title>
  <dc:creator>Meghanshu Bhatt</dc:creator>
  <cp:lastModifiedBy>Raghav Khanna</cp:lastModifiedBy>
  <cp:revision>49</cp:revision>
  <dcterms:created xsi:type="dcterms:W3CDTF">2022-05-01T21:20:59Z</dcterms:created>
  <dcterms:modified xsi:type="dcterms:W3CDTF">2022-05-02T02:45:37Z</dcterms:modified>
</cp:coreProperties>
</file>